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31"/>
  </p:notesMasterIdLst>
  <p:handoutMasterIdLst>
    <p:handoutMasterId r:id="rId32"/>
  </p:handoutMasterIdLst>
  <p:sldIdLst>
    <p:sldId id="256" r:id="rId5"/>
    <p:sldId id="282" r:id="rId6"/>
    <p:sldId id="264" r:id="rId7"/>
    <p:sldId id="284" r:id="rId8"/>
    <p:sldId id="259" r:id="rId9"/>
    <p:sldId id="285" r:id="rId10"/>
    <p:sldId id="266" r:id="rId11"/>
    <p:sldId id="267" r:id="rId12"/>
    <p:sldId id="265" r:id="rId13"/>
    <p:sldId id="271" r:id="rId14"/>
    <p:sldId id="269" r:id="rId15"/>
    <p:sldId id="270" r:id="rId16"/>
    <p:sldId id="272" r:id="rId17"/>
    <p:sldId id="273" r:id="rId18"/>
    <p:sldId id="274" r:id="rId19"/>
    <p:sldId id="275" r:id="rId20"/>
    <p:sldId id="276" r:id="rId21"/>
    <p:sldId id="286" r:id="rId22"/>
    <p:sldId id="287" r:id="rId23"/>
    <p:sldId id="288" r:id="rId24"/>
    <p:sldId id="289" r:id="rId25"/>
    <p:sldId id="280" r:id="rId26"/>
    <p:sldId id="283" r:id="rId27"/>
    <p:sldId id="281" r:id="rId28"/>
    <p:sldId id="290" r:id="rId29"/>
    <p:sldId id="26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CAAD"/>
    <a:srgbClr val="93DFCE"/>
    <a:srgbClr val="E8F0FC"/>
    <a:srgbClr val="83A9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5"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Sheet1!$B$1</c:f>
              <c:strCache>
                <c:ptCount val="1"/>
                <c:pt idx="0">
                  <c:v>Min</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Age</c:v>
                </c:pt>
                <c:pt idx="1">
                  <c:v>BMI</c:v>
                </c:pt>
                <c:pt idx="2">
                  <c:v>Children</c:v>
                </c:pt>
                <c:pt idx="3">
                  <c:v>Charges</c:v>
                </c:pt>
              </c:strCache>
            </c:strRef>
          </c:cat>
          <c:val>
            <c:numRef>
              <c:f>Sheet1!$B$2:$B$5</c:f>
              <c:numCache>
                <c:formatCode>General</c:formatCode>
                <c:ptCount val="4"/>
                <c:pt idx="0">
                  <c:v>18</c:v>
                </c:pt>
                <c:pt idx="1">
                  <c:v>16</c:v>
                </c:pt>
                <c:pt idx="2">
                  <c:v>0</c:v>
                </c:pt>
                <c:pt idx="3">
                  <c:v>1122</c:v>
                </c:pt>
              </c:numCache>
            </c:numRef>
          </c:val>
          <c:extLst>
            <c:ext xmlns:c16="http://schemas.microsoft.com/office/drawing/2014/chart" uri="{C3380CC4-5D6E-409C-BE32-E72D297353CC}">
              <c16:uniqueId val="{00000000-D091-4AF2-B4D2-4567C608271C}"/>
            </c:ext>
          </c:extLst>
        </c:ser>
        <c:ser>
          <c:idx val="1"/>
          <c:order val="1"/>
          <c:tx>
            <c:strRef>
              <c:f>Sheet1!$C$1</c:f>
              <c:strCache>
                <c:ptCount val="1"/>
                <c:pt idx="0">
                  <c:v>Avg</c:v>
                </c:pt>
              </c:strCache>
            </c:strRef>
          </c:tx>
          <c:spPr>
            <a:gradFill rotWithShape="1">
              <a:gsLst>
                <a:gs pos="0">
                  <a:schemeClr val="accent2">
                    <a:tint val="94000"/>
                    <a:satMod val="100000"/>
                    <a:lumMod val="108000"/>
                  </a:schemeClr>
                </a:gs>
                <a:gs pos="50000">
                  <a:schemeClr val="accent2">
                    <a:tint val="98000"/>
                    <a:shade val="100000"/>
                    <a:satMod val="100000"/>
                    <a:lumMod val="100000"/>
                  </a:schemeClr>
                </a:gs>
                <a:gs pos="100000">
                  <a:schemeClr val="accent2">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Age</c:v>
                </c:pt>
                <c:pt idx="1">
                  <c:v>BMI</c:v>
                </c:pt>
                <c:pt idx="2">
                  <c:v>Children</c:v>
                </c:pt>
                <c:pt idx="3">
                  <c:v>Charges</c:v>
                </c:pt>
              </c:strCache>
            </c:strRef>
          </c:cat>
          <c:val>
            <c:numRef>
              <c:f>Sheet1!$C$2:$C$5</c:f>
              <c:numCache>
                <c:formatCode>General</c:formatCode>
                <c:ptCount val="4"/>
                <c:pt idx="0">
                  <c:v>39</c:v>
                </c:pt>
                <c:pt idx="1">
                  <c:v>31</c:v>
                </c:pt>
                <c:pt idx="2">
                  <c:v>1</c:v>
                </c:pt>
                <c:pt idx="3">
                  <c:v>13279</c:v>
                </c:pt>
              </c:numCache>
            </c:numRef>
          </c:val>
          <c:extLst>
            <c:ext xmlns:c16="http://schemas.microsoft.com/office/drawing/2014/chart" uri="{C3380CC4-5D6E-409C-BE32-E72D297353CC}">
              <c16:uniqueId val="{00000001-D091-4AF2-B4D2-4567C608271C}"/>
            </c:ext>
          </c:extLst>
        </c:ser>
        <c:ser>
          <c:idx val="2"/>
          <c:order val="2"/>
          <c:tx>
            <c:strRef>
              <c:f>Sheet1!$D$1</c:f>
              <c:strCache>
                <c:ptCount val="1"/>
                <c:pt idx="0">
                  <c:v>Max</c:v>
                </c:pt>
              </c:strCache>
            </c:strRef>
          </c:tx>
          <c:spPr>
            <a:gradFill rotWithShape="1">
              <a:gsLst>
                <a:gs pos="0">
                  <a:schemeClr val="accent3">
                    <a:tint val="94000"/>
                    <a:satMod val="100000"/>
                    <a:lumMod val="108000"/>
                  </a:schemeClr>
                </a:gs>
                <a:gs pos="50000">
                  <a:schemeClr val="accent3">
                    <a:tint val="98000"/>
                    <a:shade val="100000"/>
                    <a:satMod val="100000"/>
                    <a:lumMod val="100000"/>
                  </a:schemeClr>
                </a:gs>
                <a:gs pos="100000">
                  <a:schemeClr val="accent3">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cat>
            <c:strRef>
              <c:f>Sheet1!$A$2:$A$5</c:f>
              <c:strCache>
                <c:ptCount val="4"/>
                <c:pt idx="0">
                  <c:v>Age</c:v>
                </c:pt>
                <c:pt idx="1">
                  <c:v>BMI</c:v>
                </c:pt>
                <c:pt idx="2">
                  <c:v>Children</c:v>
                </c:pt>
                <c:pt idx="3">
                  <c:v>Charges</c:v>
                </c:pt>
              </c:strCache>
            </c:strRef>
          </c:cat>
          <c:val>
            <c:numRef>
              <c:f>Sheet1!$D$2:$D$5</c:f>
              <c:numCache>
                <c:formatCode>General</c:formatCode>
                <c:ptCount val="4"/>
                <c:pt idx="0">
                  <c:v>64</c:v>
                </c:pt>
                <c:pt idx="1">
                  <c:v>53</c:v>
                </c:pt>
                <c:pt idx="2">
                  <c:v>5</c:v>
                </c:pt>
                <c:pt idx="3">
                  <c:v>63770</c:v>
                </c:pt>
              </c:numCache>
            </c:numRef>
          </c:val>
          <c:extLst>
            <c:ext xmlns:c16="http://schemas.microsoft.com/office/drawing/2014/chart" uri="{C3380CC4-5D6E-409C-BE32-E72D297353CC}">
              <c16:uniqueId val="{00000002-D091-4AF2-B4D2-4567C608271C}"/>
            </c:ext>
          </c:extLst>
        </c:ser>
        <c:dLbls>
          <c:showLegendKey val="0"/>
          <c:showVal val="0"/>
          <c:showCatName val="0"/>
          <c:showSerName val="0"/>
          <c:showPercent val="0"/>
          <c:showBubbleSize val="0"/>
        </c:dLbls>
        <c:gapWidth val="150"/>
        <c:shape val="box"/>
        <c:axId val="2115939599"/>
        <c:axId val="224596095"/>
        <c:axId val="0"/>
      </c:bar3DChart>
      <c:catAx>
        <c:axId val="2115939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4596095"/>
        <c:crosses val="autoZero"/>
        <c:auto val="1"/>
        <c:lblAlgn val="ctr"/>
        <c:lblOffset val="100"/>
        <c:noMultiLvlLbl val="1"/>
      </c:catAx>
      <c:valAx>
        <c:axId val="22459609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5939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1. Latar belakang</a:t>
          </a:r>
          <a:endParaRPr lang="en-ID" b="0" i="0" dirty="0"/>
        </a:p>
        <a:p>
          <a:pPr>
            <a:lnSpc>
              <a:spcPct val="100000"/>
            </a:lnSpc>
          </a:pP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2. Tujuan</a:t>
          </a:r>
          <a:endParaRPr lang="en-ID" b="0" i="0" dirty="0"/>
        </a:p>
        <a:p>
          <a:pPr>
            <a:lnSpc>
              <a:spcPct val="100000"/>
            </a:lnSpc>
          </a:pP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a:solidFill>
          <a:schemeClr val="accent2">
            <a:hueOff val="0"/>
            <a:satOff val="0"/>
            <a:lumOff val="0"/>
            <a:alpha val="75000"/>
          </a:schemeClr>
        </a:solidFill>
      </dgm:spPr>
      <dgm:t>
        <a:bodyPr/>
        <a:lstStyle/>
        <a:p>
          <a:pPr>
            <a:lnSpc>
              <a:spcPct val="100000"/>
            </a:lnSpc>
          </a:pPr>
          <a:r>
            <a:rPr lang="en-ID" b="1" i="0" dirty="0"/>
            <a:t>3. EDA</a:t>
          </a:r>
          <a:endParaRPr lang="en-ID" b="0" i="0" dirty="0"/>
        </a:p>
        <a:p>
          <a:pPr>
            <a:lnSpc>
              <a:spcPct val="100000"/>
            </a:lnSpc>
          </a:pP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dgm:spPr>
        <a:solidFill>
          <a:schemeClr val="accent2">
            <a:hueOff val="0"/>
            <a:satOff val="0"/>
            <a:lumOff val="0"/>
            <a:alpha val="90000"/>
          </a:schemeClr>
        </a:solidFill>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custLinFactNeighborX="-2230">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a:solidFill>
          <a:schemeClr val="accent2">
            <a:hueOff val="0"/>
            <a:satOff val="0"/>
            <a:lumOff val="0"/>
            <a:alpha val="90000"/>
          </a:schemeClr>
        </a:solidFill>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a:solidFill>
          <a:schemeClr val="accent2">
            <a:hueOff val="0"/>
            <a:satOff val="0"/>
            <a:lumOff val="0"/>
            <a:alpha val="90000"/>
          </a:schemeClr>
        </a:solidFill>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4. Permodelan</a:t>
          </a:r>
          <a:endParaRPr lang="en-ID" b="0" i="0" dirty="0"/>
        </a:p>
        <a:p>
          <a:pPr>
            <a:lnSpc>
              <a:spcPct val="100000"/>
            </a:lnSpc>
          </a:pP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5. Evaluasi Model</a:t>
          </a:r>
          <a:endParaRPr lang="en-ID" b="0" i="0" dirty="0"/>
        </a:p>
        <a:p>
          <a:pPr>
            <a:lnSpc>
              <a:spcPct val="100000"/>
            </a:lnSpc>
          </a:pP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ID" b="1" i="0" dirty="0"/>
            <a:t>6. Kesimpulan  </a:t>
          </a:r>
        </a:p>
        <a:p>
          <a:pPr>
            <a:lnSpc>
              <a:spcPct val="100000"/>
            </a:lnSpc>
          </a:pPr>
          <a:r>
            <a:rPr lang="en-ID" b="1" i="0" dirty="0"/>
            <a:t>     Umum</a:t>
          </a:r>
          <a:endParaRPr lang="en-ID" b="0" i="0" dirty="0"/>
        </a:p>
        <a:p>
          <a:pPr>
            <a:lnSpc>
              <a:spcPct val="100000"/>
            </a:lnSpc>
          </a:pP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custLinFactNeighborX="1311" custLinFactNeighborY="-881"/>
      <dgm:spPr>
        <a:solidFill>
          <a:schemeClr val="accent2">
            <a:hueOff val="0"/>
            <a:satOff val="0"/>
            <a:lumOff val="0"/>
            <a:alpha val="90000"/>
          </a:schemeClr>
        </a:solidFill>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a:solidFill>
          <a:schemeClr val="accent2">
            <a:hueOff val="0"/>
            <a:satOff val="0"/>
            <a:lumOff val="0"/>
            <a:alpha val="90000"/>
          </a:schemeClr>
        </a:solidFill>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a:solidFill>
          <a:schemeClr val="accent2">
            <a:hueOff val="0"/>
            <a:satOff val="0"/>
            <a:lumOff val="0"/>
            <a:alpha val="90000"/>
          </a:schemeClr>
        </a:solidFill>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1. Pembersihan   </a:t>
          </a:r>
        </a:p>
        <a:p>
          <a:pPr>
            <a:lnSpc>
              <a:spcPct val="100000"/>
            </a:lnSpc>
          </a:pPr>
          <a:r>
            <a:rPr lang="en-ID" b="1" i="0" dirty="0"/>
            <a:t>    Data</a:t>
          </a:r>
          <a:endParaRPr lang="en-ID" b="0" i="0" dirty="0"/>
        </a:p>
        <a:p>
          <a:pPr>
            <a:lnSpc>
              <a:spcPct val="100000"/>
            </a:lnSpc>
          </a:pP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2. Pengkodean </a:t>
          </a:r>
        </a:p>
        <a:p>
          <a:pPr>
            <a:lnSpc>
              <a:spcPct val="100000"/>
            </a:lnSpc>
          </a:pPr>
          <a:r>
            <a:rPr lang="en-ID" b="1" i="0" dirty="0"/>
            <a:t>    Label</a:t>
          </a:r>
          <a:endParaRPr lang="en-ID" b="0" i="0" dirty="0"/>
        </a:p>
        <a:p>
          <a:pPr>
            <a:lnSpc>
              <a:spcPct val="100000"/>
            </a:lnSpc>
          </a:pP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a:solidFill>
          <a:schemeClr val="accent2">
            <a:hueOff val="0"/>
            <a:satOff val="0"/>
            <a:lumOff val="0"/>
            <a:alpha val="75000"/>
          </a:schemeClr>
        </a:solidFill>
      </dgm:spPr>
      <dgm:t>
        <a:bodyPr/>
        <a:lstStyle/>
        <a:p>
          <a:pPr>
            <a:lnSpc>
              <a:spcPct val="100000"/>
            </a:lnSpc>
          </a:pPr>
          <a:r>
            <a:rPr lang="en-ID" b="1" i="0" dirty="0"/>
            <a:t>3. Visualisasi Data</a:t>
          </a:r>
          <a:endParaRPr lang="en-ID" b="0" i="0" dirty="0"/>
        </a:p>
        <a:p>
          <a:pPr>
            <a:lnSpc>
              <a:spcPct val="100000"/>
            </a:lnSpc>
          </a:pP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dgm:spPr>
        <a:solidFill>
          <a:schemeClr val="accent2">
            <a:hueOff val="0"/>
            <a:satOff val="0"/>
            <a:lumOff val="0"/>
            <a:alpha val="90000"/>
          </a:schemeClr>
        </a:solidFill>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custLinFactNeighborX="-2230">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a:solidFill>
          <a:schemeClr val="accent2">
            <a:hueOff val="0"/>
            <a:satOff val="0"/>
            <a:lumOff val="0"/>
            <a:alpha val="90000"/>
          </a:schemeClr>
        </a:solidFill>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a:solidFill>
          <a:schemeClr val="accent2">
            <a:hueOff val="0"/>
            <a:satOff val="0"/>
            <a:lumOff val="0"/>
            <a:alpha val="90000"/>
          </a:schemeClr>
        </a:solidFill>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4. Analisis Deskriptif </a:t>
          </a:r>
        </a:p>
        <a:p>
          <a:pPr>
            <a:lnSpc>
              <a:spcPct val="100000"/>
            </a:lnSpc>
          </a:pPr>
          <a:r>
            <a:rPr lang="en-ID" b="1" i="0" dirty="0"/>
            <a:t>    dan Diagnostik</a:t>
          </a:r>
          <a:endParaRPr lang="en-ID" b="0" i="0" dirty="0"/>
        </a:p>
        <a:p>
          <a:pPr>
            <a:lnSpc>
              <a:spcPct val="100000"/>
            </a:lnSpc>
          </a:pP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5. Pemodelan Prediktif</a:t>
          </a:r>
          <a:endParaRPr lang="en-ID" b="0" i="0" dirty="0"/>
        </a:p>
        <a:p>
          <a:pPr>
            <a:lnSpc>
              <a:spcPct val="100000"/>
            </a:lnSpc>
          </a:pP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ID" b="1" i="0" dirty="0"/>
            <a:t>6. Kesimpulan Umum</a:t>
          </a:r>
          <a:endParaRPr lang="en-ID" b="0" i="0" dirty="0"/>
        </a:p>
        <a:p>
          <a:pPr>
            <a:lnSpc>
              <a:spcPct val="100000"/>
            </a:lnSpc>
          </a:pP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custLinFactNeighborX="1311" custLinFactNeighborY="-881"/>
      <dgm:spPr>
        <a:solidFill>
          <a:schemeClr val="accent2">
            <a:hueOff val="0"/>
            <a:satOff val="0"/>
            <a:lumOff val="0"/>
            <a:alpha val="90000"/>
          </a:schemeClr>
        </a:solidFill>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a:solidFill>
          <a:schemeClr val="accent2">
            <a:hueOff val="0"/>
            <a:satOff val="0"/>
            <a:lumOff val="0"/>
            <a:alpha val="90000"/>
          </a:schemeClr>
        </a:solidFill>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a:solidFill>
          <a:schemeClr val="accent2">
            <a:hueOff val="0"/>
            <a:satOff val="0"/>
            <a:lumOff val="0"/>
            <a:alpha val="90000"/>
          </a:schemeClr>
        </a:solidFill>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1. Nilai yang Hilang</a:t>
          </a: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2. Entri Duplikat</a:t>
          </a:r>
          <a:endParaRPr lang="en-ID" b="0" i="0" dirty="0"/>
        </a:p>
        <a:p>
          <a:pPr>
            <a:lnSpc>
              <a:spcPct val="100000"/>
            </a:lnSpc>
          </a:pP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ID" b="1" i="0" dirty="0"/>
            <a:t>3. Statistik  </a:t>
          </a:r>
        </a:p>
        <a:p>
          <a:pPr>
            <a:lnSpc>
              <a:spcPct val="100000"/>
            </a:lnSpc>
          </a:pPr>
          <a:r>
            <a:rPr lang="en-ID" b="1" i="0" dirty="0"/>
            <a:t>    Deskriptif</a:t>
          </a:r>
          <a:endParaRPr lang="en-ID" b="0" i="0" dirty="0"/>
        </a:p>
        <a:p>
          <a:pPr>
            <a:lnSpc>
              <a:spcPct val="100000"/>
            </a:lnSpc>
          </a:pP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pt>
    <dgm:pt modelId="{4AF52931-E4CA-4429-AACB-B8747CDB2409}">
      <dgm:prSet phldrT="[Text]"/>
      <dgm:spPr/>
      <dgm:t>
        <a:bodyPr/>
        <a:lstStyle/>
        <a:p>
          <a:pPr>
            <a:lnSpc>
              <a:spcPct val="100000"/>
            </a:lnSpc>
          </a:pPr>
          <a:r>
            <a:rPr lang="en-ID" b="1" i="0" dirty="0"/>
            <a:t>1. Eksplorasi Visual</a:t>
          </a:r>
          <a:r>
            <a:rPr lang="en-ID" b="0" i="0" dirty="0"/>
            <a:t> </a:t>
          </a:r>
          <a:endParaRPr lang="en-US" dirty="0"/>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ID" b="1" i="0" dirty="0"/>
            <a:t>2. Analisis Korelasi</a:t>
          </a:r>
          <a:endParaRPr lang="en-US"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ID" b="1" i="0" dirty="0"/>
            <a:t>3. Analisis Pengaruh Variabel</a:t>
          </a:r>
          <a:endParaRPr lang="en-US" dirty="0"/>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6F4DA4D9-01DC-439B-8F27-AAA47846B277}" type="pres">
      <dgm:prSet presAssocID="{C7720856-93F0-4CC7-B7FD-2466914A11D4}" presName="root" presStyleCnt="0">
        <dgm:presLayoutVars>
          <dgm:dir/>
          <dgm:resizeHandles val="exact"/>
        </dgm:presLayoutVars>
      </dgm:prSet>
      <dgm:spPr/>
    </dgm:pt>
    <dgm:pt modelId="{7BD98E3C-315B-4C9C-8D58-D6DB162B58F8}" type="pres">
      <dgm:prSet presAssocID="{4AF52931-E4CA-4429-AACB-B8747CDB2409}" presName="compNode" presStyleCnt="0"/>
      <dgm:spPr/>
    </dgm:pt>
    <dgm:pt modelId="{DD5F79B1-3C2C-4604-AC16-19B868C74020}" type="pres">
      <dgm:prSet presAssocID="{4AF52931-E4CA-4429-AACB-B8747CDB2409}" presName="bgRect" presStyleLbl="bgShp" presStyleIdx="0" presStyleCnt="3"/>
      <dgm:spPr/>
    </dgm:pt>
    <dgm:pt modelId="{B949D2F1-162D-4D02-A732-D01345E22AA4}"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B131C359-49F1-4CB8-8E9B-1B1386A2778B}" type="pres">
      <dgm:prSet presAssocID="{4AF52931-E4CA-4429-AACB-B8747CDB2409}" presName="spaceRect" presStyleCnt="0"/>
      <dgm:spPr/>
    </dgm:pt>
    <dgm:pt modelId="{F8F5240A-0D85-485B-9D93-407D1FFAF913}" type="pres">
      <dgm:prSet presAssocID="{4AF52931-E4CA-4429-AACB-B8747CDB2409}" presName="parTx" presStyleLbl="revTx" presStyleIdx="0" presStyleCnt="3">
        <dgm:presLayoutVars>
          <dgm:chMax val="0"/>
          <dgm:chPref val="0"/>
        </dgm:presLayoutVars>
      </dgm:prSet>
      <dgm:spPr/>
    </dgm:pt>
    <dgm:pt modelId="{D8ABCEC2-390B-429B-9081-E082DA5D0427}" type="pres">
      <dgm:prSet presAssocID="{D86AF01C-9CBC-41F8-9354-48CD82BDFDC9}" presName="sibTrans" presStyleCnt="0"/>
      <dgm:spPr/>
    </dgm:pt>
    <dgm:pt modelId="{F2D54F12-8080-4E0C-BD80-92EA1630D084}" type="pres">
      <dgm:prSet presAssocID="{81BEB84D-9A77-49C6-9301-B3359FCAC75F}" presName="compNode" presStyleCnt="0"/>
      <dgm:spPr/>
    </dgm:pt>
    <dgm:pt modelId="{CBA0401E-7684-42C8-839E-D801768D883C}" type="pres">
      <dgm:prSet presAssocID="{81BEB84D-9A77-49C6-9301-B3359FCAC75F}" presName="bgRect" presStyleLbl="bgShp" presStyleIdx="1" presStyleCnt="3"/>
      <dgm:spPr/>
    </dgm:pt>
    <dgm:pt modelId="{EF3B2503-2995-401B-AD2A-8687192014FC}"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69262E9A-AC8B-4E45-B562-DDB0B7EF679B}" type="pres">
      <dgm:prSet presAssocID="{81BEB84D-9A77-49C6-9301-B3359FCAC75F}" presName="spaceRect" presStyleCnt="0"/>
      <dgm:spPr/>
    </dgm:pt>
    <dgm:pt modelId="{686301C7-6BD3-4366-8AD9-2496B2EDF77C}" type="pres">
      <dgm:prSet presAssocID="{81BEB84D-9A77-49C6-9301-B3359FCAC75F}" presName="parTx" presStyleLbl="revTx" presStyleIdx="1" presStyleCnt="3">
        <dgm:presLayoutVars>
          <dgm:chMax val="0"/>
          <dgm:chPref val="0"/>
        </dgm:presLayoutVars>
      </dgm:prSet>
      <dgm:spPr/>
    </dgm:pt>
    <dgm:pt modelId="{6ED4671C-AA9A-4E39-8821-8479FB442A42}" type="pres">
      <dgm:prSet presAssocID="{5D260F18-25D2-4074-87F1-7E78DDA61C58}" presName="sibTrans" presStyleCnt="0"/>
      <dgm:spPr/>
    </dgm:pt>
    <dgm:pt modelId="{73B0EF57-FE6C-4349-B546-40C4671BE0AF}" type="pres">
      <dgm:prSet presAssocID="{BFF9359E-E9B1-4B73-BACC-2C7988765B16}" presName="compNode" presStyleCnt="0"/>
      <dgm:spPr/>
    </dgm:pt>
    <dgm:pt modelId="{5865A6BD-F99C-4927-AA71-14438D8BD5FD}" type="pres">
      <dgm:prSet presAssocID="{BFF9359E-E9B1-4B73-BACC-2C7988765B16}" presName="bgRect" presStyleLbl="bgShp" presStyleIdx="2" presStyleCnt="3"/>
      <dgm:spPr/>
    </dgm:pt>
    <dgm:pt modelId="{F7573F21-6CA6-4D82-A5B8-20E46E8BAE44}"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FA2DEF1-3E86-45A4-93DF-3F3524CE8FA1}" type="pres">
      <dgm:prSet presAssocID="{BFF9359E-E9B1-4B73-BACC-2C7988765B16}" presName="spaceRect" presStyleCnt="0"/>
      <dgm:spPr/>
    </dgm:pt>
    <dgm:pt modelId="{3A277CF8-63F3-4E73-9A0E-6D37315945D9}" type="pres">
      <dgm:prSet presAssocID="{BFF9359E-E9B1-4B73-BACC-2C7988765B16}" presName="parTx" presStyleLbl="revTx" presStyleIdx="2" presStyleCnt="3">
        <dgm:presLayoutVars>
          <dgm:chMax val="0"/>
          <dgm:chPref val="0"/>
        </dgm:presLayoutVars>
      </dgm:prSet>
      <dgm:spPr/>
    </dgm:pt>
  </dgm:ptLst>
  <dgm:cxnLst>
    <dgm:cxn modelId="{157D760D-D278-416A-8A95-E1E5E1AC50DD}" type="presOf" srcId="{BFF9359E-E9B1-4B73-BACC-2C7988765B16}" destId="{3A277CF8-63F3-4E73-9A0E-6D37315945D9}" srcOrd="0" destOrd="0" presId="urn:microsoft.com/office/officeart/2018/2/layout/IconVerticalSolidList"/>
    <dgm:cxn modelId="{0FB2B426-F0E1-46AC-8877-C6BC9AFEAA79}" type="presOf" srcId="{81BEB84D-9A77-49C6-9301-B3359FCAC75F}" destId="{686301C7-6BD3-4366-8AD9-2496B2EDF77C}" srcOrd="0" destOrd="0" presId="urn:microsoft.com/office/officeart/2018/2/layout/IconVerticalSolidList"/>
    <dgm:cxn modelId="{E35E8428-56F2-46AB-9E50-4261F022E415}" type="presOf" srcId="{4AF52931-E4CA-4429-AACB-B8747CDB2409}" destId="{F8F5240A-0D85-485B-9D93-407D1FFAF913}"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9AA0145A-3FA6-4E40-B6CD-6DB3507FF368}" type="presOf" srcId="{C7720856-93F0-4CC7-B7FD-2466914A11D4}" destId="{6F4DA4D9-01DC-439B-8F27-AAA47846B277}"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AFECB7CA-4E50-4F60-A6FB-C3816E8CAB87}" type="presParOf" srcId="{6F4DA4D9-01DC-439B-8F27-AAA47846B277}" destId="{7BD98E3C-315B-4C9C-8D58-D6DB162B58F8}" srcOrd="0" destOrd="0" presId="urn:microsoft.com/office/officeart/2018/2/layout/IconVerticalSolidList"/>
    <dgm:cxn modelId="{A2217810-9D1C-4BC7-BE87-D83BE419F7B1}" type="presParOf" srcId="{7BD98E3C-315B-4C9C-8D58-D6DB162B58F8}" destId="{DD5F79B1-3C2C-4604-AC16-19B868C74020}" srcOrd="0" destOrd="0" presId="urn:microsoft.com/office/officeart/2018/2/layout/IconVerticalSolidList"/>
    <dgm:cxn modelId="{30B94466-A785-41BF-BAD4-03A089615086}" type="presParOf" srcId="{7BD98E3C-315B-4C9C-8D58-D6DB162B58F8}" destId="{B949D2F1-162D-4D02-A732-D01345E22AA4}" srcOrd="1" destOrd="0" presId="urn:microsoft.com/office/officeart/2018/2/layout/IconVerticalSolidList"/>
    <dgm:cxn modelId="{FFB8D8B5-5828-46DD-BA77-13638195E4D6}" type="presParOf" srcId="{7BD98E3C-315B-4C9C-8D58-D6DB162B58F8}" destId="{B131C359-49F1-4CB8-8E9B-1B1386A2778B}" srcOrd="2" destOrd="0" presId="urn:microsoft.com/office/officeart/2018/2/layout/IconVerticalSolidList"/>
    <dgm:cxn modelId="{11227E96-FF77-4F39-8B07-07E8611C740D}" type="presParOf" srcId="{7BD98E3C-315B-4C9C-8D58-D6DB162B58F8}" destId="{F8F5240A-0D85-485B-9D93-407D1FFAF913}" srcOrd="3" destOrd="0" presId="urn:microsoft.com/office/officeart/2018/2/layout/IconVerticalSolidList"/>
    <dgm:cxn modelId="{FFC4B6D5-9F56-4405-843A-09B40CA888A3}" type="presParOf" srcId="{6F4DA4D9-01DC-439B-8F27-AAA47846B277}" destId="{D8ABCEC2-390B-429B-9081-E082DA5D0427}" srcOrd="1" destOrd="0" presId="urn:microsoft.com/office/officeart/2018/2/layout/IconVerticalSolidList"/>
    <dgm:cxn modelId="{16ACC83C-7034-4747-BC5D-1E635B3C6CE7}" type="presParOf" srcId="{6F4DA4D9-01DC-439B-8F27-AAA47846B277}" destId="{F2D54F12-8080-4E0C-BD80-92EA1630D084}" srcOrd="2" destOrd="0" presId="urn:microsoft.com/office/officeart/2018/2/layout/IconVerticalSolidList"/>
    <dgm:cxn modelId="{8B276A48-7CBD-4E21-9430-CF0A09D6C0BD}" type="presParOf" srcId="{F2D54F12-8080-4E0C-BD80-92EA1630D084}" destId="{CBA0401E-7684-42C8-839E-D801768D883C}" srcOrd="0" destOrd="0" presId="urn:microsoft.com/office/officeart/2018/2/layout/IconVerticalSolidList"/>
    <dgm:cxn modelId="{F08383BF-FD60-4A49-AD77-65D910EFB252}" type="presParOf" srcId="{F2D54F12-8080-4E0C-BD80-92EA1630D084}" destId="{EF3B2503-2995-401B-AD2A-8687192014FC}" srcOrd="1" destOrd="0" presId="urn:microsoft.com/office/officeart/2018/2/layout/IconVerticalSolidList"/>
    <dgm:cxn modelId="{9D8D1D89-E527-4484-AD56-92A94FED0B6C}" type="presParOf" srcId="{F2D54F12-8080-4E0C-BD80-92EA1630D084}" destId="{69262E9A-AC8B-4E45-B562-DDB0B7EF679B}" srcOrd="2" destOrd="0" presId="urn:microsoft.com/office/officeart/2018/2/layout/IconVerticalSolidList"/>
    <dgm:cxn modelId="{6BE50CC8-CADE-45A7-BC96-23D75538F39A}" type="presParOf" srcId="{F2D54F12-8080-4E0C-BD80-92EA1630D084}" destId="{686301C7-6BD3-4366-8AD9-2496B2EDF77C}" srcOrd="3" destOrd="0" presId="urn:microsoft.com/office/officeart/2018/2/layout/IconVerticalSolidList"/>
    <dgm:cxn modelId="{159D78D4-1170-4693-834B-E3B0A1E5AA76}" type="presParOf" srcId="{6F4DA4D9-01DC-439B-8F27-AAA47846B277}" destId="{6ED4671C-AA9A-4E39-8821-8479FB442A42}" srcOrd="3" destOrd="0" presId="urn:microsoft.com/office/officeart/2018/2/layout/IconVerticalSolidList"/>
    <dgm:cxn modelId="{0E014224-8D52-4573-89D1-F50AF2BE6748}" type="presParOf" srcId="{6F4DA4D9-01DC-439B-8F27-AAA47846B277}" destId="{73B0EF57-FE6C-4349-B546-40C4671BE0AF}" srcOrd="4" destOrd="0" presId="urn:microsoft.com/office/officeart/2018/2/layout/IconVerticalSolidList"/>
    <dgm:cxn modelId="{ACBC9EF5-3D90-4A12-AA98-CAAF2742426F}" type="presParOf" srcId="{73B0EF57-FE6C-4349-B546-40C4671BE0AF}" destId="{5865A6BD-F99C-4927-AA71-14438D8BD5FD}" srcOrd="0" destOrd="0" presId="urn:microsoft.com/office/officeart/2018/2/layout/IconVerticalSolidList"/>
    <dgm:cxn modelId="{528DEE1A-B9B3-44B7-9915-05F053EAB214}" type="presParOf" srcId="{73B0EF57-FE6C-4349-B546-40C4671BE0AF}" destId="{F7573F21-6CA6-4D82-A5B8-20E46E8BAE44}" srcOrd="1" destOrd="0" presId="urn:microsoft.com/office/officeart/2018/2/layout/IconVerticalSolidList"/>
    <dgm:cxn modelId="{BBB56E6E-28C7-4B11-9E9C-87BF204F01B2}" type="presParOf" srcId="{73B0EF57-FE6C-4349-B546-40C4671BE0AF}" destId="{CFA2DEF1-3E86-45A4-93DF-3F3524CE8FA1}" srcOrd="2" destOrd="0" presId="urn:microsoft.com/office/officeart/2018/2/layout/IconVerticalSolidList"/>
    <dgm:cxn modelId="{109CAEC4-7E84-44CD-AC12-5A4173227651}" type="presParOf" srcId="{73B0EF57-FE6C-4349-B546-40C4671BE0AF}" destId="{3A277CF8-63F3-4E73-9A0E-6D37315945D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473"/>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34322"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844550">
            <a:lnSpc>
              <a:spcPct val="100000"/>
            </a:lnSpc>
            <a:spcBef>
              <a:spcPct val="0"/>
            </a:spcBef>
            <a:spcAft>
              <a:spcPct val="35000"/>
            </a:spcAft>
            <a:buNone/>
          </a:pPr>
          <a:r>
            <a:rPr lang="en-ID" sz="1900" b="1" i="0" kern="1200" dirty="0"/>
            <a:t>1. Latar belakang</a:t>
          </a:r>
          <a:endParaRPr lang="en-ID" sz="1900" b="0" i="0" kern="1200" dirty="0"/>
        </a:p>
        <a:p>
          <a:pPr marL="0" lvl="0" indent="0" algn="l" defTabSz="844550">
            <a:lnSpc>
              <a:spcPct val="100000"/>
            </a:lnSpc>
            <a:spcBef>
              <a:spcPct val="0"/>
            </a:spcBef>
            <a:spcAft>
              <a:spcPct val="35000"/>
            </a:spcAft>
            <a:buNone/>
          </a:pPr>
          <a:endParaRPr lang="en-US" sz="1900" kern="1200" dirty="0"/>
        </a:p>
      </dsp:txBody>
      <dsp:txXfrm>
        <a:off x="1234322"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844550">
            <a:lnSpc>
              <a:spcPct val="100000"/>
            </a:lnSpc>
            <a:spcBef>
              <a:spcPct val="0"/>
            </a:spcBef>
            <a:spcAft>
              <a:spcPct val="35000"/>
            </a:spcAft>
            <a:buNone/>
          </a:pPr>
          <a:r>
            <a:rPr lang="en-ID" sz="1900" b="1" i="0" kern="1200" dirty="0"/>
            <a:t>2. Tujuan</a:t>
          </a:r>
          <a:endParaRPr lang="en-ID" sz="1900" b="0" i="0" kern="1200" dirty="0"/>
        </a:p>
        <a:p>
          <a:pPr marL="0" lvl="0" indent="0" algn="l" defTabSz="844550">
            <a:lnSpc>
              <a:spcPct val="100000"/>
            </a:lnSpc>
            <a:spcBef>
              <a:spcPct val="0"/>
            </a:spcBef>
            <a:spcAft>
              <a:spcPct val="35000"/>
            </a:spcAft>
            <a:buNone/>
          </a:pPr>
          <a:endParaRPr lang="en-US" sz="19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solidFill>
          <a:schemeClr val="accent2">
            <a:hueOff val="0"/>
            <a:satOff val="0"/>
            <a:lumOff val="0"/>
            <a:alpha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844550">
            <a:lnSpc>
              <a:spcPct val="100000"/>
            </a:lnSpc>
            <a:spcBef>
              <a:spcPct val="0"/>
            </a:spcBef>
            <a:spcAft>
              <a:spcPct val="35000"/>
            </a:spcAft>
            <a:buNone/>
          </a:pPr>
          <a:r>
            <a:rPr lang="en-ID" sz="1900" b="1" i="0" kern="1200" dirty="0"/>
            <a:t>3. EDA</a:t>
          </a:r>
          <a:endParaRPr lang="en-ID" sz="1900" b="0" i="0" kern="1200" dirty="0"/>
        </a:p>
        <a:p>
          <a:pPr marL="0" lvl="0" indent="0" algn="l" defTabSz="844550">
            <a:lnSpc>
              <a:spcPct val="100000"/>
            </a:lnSpc>
            <a:spcBef>
              <a:spcPct val="0"/>
            </a:spcBef>
            <a:spcAft>
              <a:spcPct val="35000"/>
            </a:spcAft>
            <a:buNone/>
          </a:pPr>
          <a:endParaRPr lang="en-US" sz="1900" kern="1200" dirty="0"/>
        </a:p>
      </dsp:txBody>
      <dsp:txXfrm>
        <a:off x="1280519" y="2772160"/>
        <a:ext cx="2071608" cy="110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80519"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4. Permodelan</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5. Evaluasi Model</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6. Kesimpulan  </a:t>
          </a:r>
        </a:p>
        <a:p>
          <a:pPr marL="0" lvl="0" indent="0" algn="l" defTabSz="755650">
            <a:lnSpc>
              <a:spcPct val="100000"/>
            </a:lnSpc>
            <a:spcBef>
              <a:spcPct val="0"/>
            </a:spcBef>
            <a:spcAft>
              <a:spcPct val="35000"/>
            </a:spcAft>
            <a:buNone/>
          </a:pPr>
          <a:r>
            <a:rPr lang="en-ID" sz="1700" b="1" i="0" kern="1200" dirty="0"/>
            <a:t>     Umum</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2772160"/>
        <a:ext cx="2071608" cy="1108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473"/>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34322"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1. Pembersihan   </a:t>
          </a:r>
        </a:p>
        <a:p>
          <a:pPr marL="0" lvl="0" indent="0" algn="l" defTabSz="755650">
            <a:lnSpc>
              <a:spcPct val="100000"/>
            </a:lnSpc>
            <a:spcBef>
              <a:spcPct val="0"/>
            </a:spcBef>
            <a:spcAft>
              <a:spcPct val="35000"/>
            </a:spcAft>
            <a:buNone/>
          </a:pPr>
          <a:r>
            <a:rPr lang="en-ID" sz="1700" b="1" i="0" kern="1200" dirty="0"/>
            <a:t>    Data</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34322"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2. Pengkodean </a:t>
          </a:r>
        </a:p>
        <a:p>
          <a:pPr marL="0" lvl="0" indent="0" algn="l" defTabSz="755650">
            <a:lnSpc>
              <a:spcPct val="100000"/>
            </a:lnSpc>
            <a:spcBef>
              <a:spcPct val="0"/>
            </a:spcBef>
            <a:spcAft>
              <a:spcPct val="35000"/>
            </a:spcAft>
            <a:buNone/>
          </a:pPr>
          <a:r>
            <a:rPr lang="en-ID" sz="1700" b="1" i="0" kern="1200" dirty="0"/>
            <a:t>    Label</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solidFill>
          <a:schemeClr val="accent2">
            <a:hueOff val="0"/>
            <a:satOff val="0"/>
            <a:lumOff val="0"/>
            <a:alpha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3. Visualisasi Data</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2772160"/>
        <a:ext cx="2071608" cy="1108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80519"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666750">
            <a:lnSpc>
              <a:spcPct val="100000"/>
            </a:lnSpc>
            <a:spcBef>
              <a:spcPct val="0"/>
            </a:spcBef>
            <a:spcAft>
              <a:spcPct val="35000"/>
            </a:spcAft>
            <a:buNone/>
          </a:pPr>
          <a:r>
            <a:rPr lang="en-ID" sz="1500" b="1" i="0" kern="1200" dirty="0"/>
            <a:t>4. Analisis Deskriptif </a:t>
          </a:r>
        </a:p>
        <a:p>
          <a:pPr marL="0" lvl="0" indent="0" algn="l" defTabSz="666750">
            <a:lnSpc>
              <a:spcPct val="100000"/>
            </a:lnSpc>
            <a:spcBef>
              <a:spcPct val="0"/>
            </a:spcBef>
            <a:spcAft>
              <a:spcPct val="35000"/>
            </a:spcAft>
            <a:buNone/>
          </a:pPr>
          <a:r>
            <a:rPr lang="en-ID" sz="1500" b="1" i="0" kern="1200" dirty="0"/>
            <a:t>    dan Diagnostik</a:t>
          </a:r>
          <a:endParaRPr lang="en-ID" sz="1500" b="0" i="0" kern="1200" dirty="0"/>
        </a:p>
        <a:p>
          <a:pPr marL="0" lvl="0" indent="0" algn="l" defTabSz="666750">
            <a:lnSpc>
              <a:spcPct val="100000"/>
            </a:lnSpc>
            <a:spcBef>
              <a:spcPct val="0"/>
            </a:spcBef>
            <a:spcAft>
              <a:spcPct val="35000"/>
            </a:spcAft>
            <a:buNone/>
          </a:pPr>
          <a:endParaRPr lang="en-US" sz="1500" kern="1200" dirty="0"/>
        </a:p>
      </dsp:txBody>
      <dsp:txXfrm>
        <a:off x="1280519"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666750">
            <a:lnSpc>
              <a:spcPct val="100000"/>
            </a:lnSpc>
            <a:spcBef>
              <a:spcPct val="0"/>
            </a:spcBef>
            <a:spcAft>
              <a:spcPct val="35000"/>
            </a:spcAft>
            <a:buNone/>
          </a:pPr>
          <a:r>
            <a:rPr lang="en-ID" sz="1500" b="1" i="0" kern="1200" dirty="0"/>
            <a:t>5. Pemodelan Prediktif</a:t>
          </a:r>
          <a:endParaRPr lang="en-ID" sz="1500" b="0" i="0" kern="1200" dirty="0"/>
        </a:p>
        <a:p>
          <a:pPr marL="0" lvl="0" indent="0" algn="l" defTabSz="666750">
            <a:lnSpc>
              <a:spcPct val="100000"/>
            </a:lnSpc>
            <a:spcBef>
              <a:spcPct val="0"/>
            </a:spcBef>
            <a:spcAft>
              <a:spcPct val="35000"/>
            </a:spcAft>
            <a:buNone/>
          </a:pPr>
          <a:endParaRPr lang="en-US" sz="15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 val="9000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666750">
            <a:lnSpc>
              <a:spcPct val="100000"/>
            </a:lnSpc>
            <a:spcBef>
              <a:spcPct val="0"/>
            </a:spcBef>
            <a:spcAft>
              <a:spcPct val="35000"/>
            </a:spcAft>
            <a:buNone/>
          </a:pPr>
          <a:r>
            <a:rPr lang="en-ID" sz="1500" b="1" i="0" kern="1200" dirty="0"/>
            <a:t>6. Kesimpulan Umum</a:t>
          </a:r>
          <a:endParaRPr lang="en-ID" sz="1500" b="0" i="0" kern="1200" dirty="0"/>
        </a:p>
        <a:p>
          <a:pPr marL="0" lvl="0" indent="0" algn="l" defTabSz="666750">
            <a:lnSpc>
              <a:spcPct val="100000"/>
            </a:lnSpc>
            <a:spcBef>
              <a:spcPct val="0"/>
            </a:spcBef>
            <a:spcAft>
              <a:spcPct val="35000"/>
            </a:spcAft>
            <a:buNone/>
          </a:pPr>
          <a:endParaRPr lang="en-US" sz="1500" kern="1200" dirty="0"/>
        </a:p>
      </dsp:txBody>
      <dsp:txXfrm>
        <a:off x="1280519" y="2772160"/>
        <a:ext cx="2071608" cy="1108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473"/>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80519"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1. Nilai yang Hilang</a:t>
          </a:r>
          <a:endParaRPr lang="en-US" sz="1700" kern="1200" dirty="0"/>
        </a:p>
      </dsp:txBody>
      <dsp:txXfrm>
        <a:off x="1280519"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2. Entri Duplikat</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755650">
            <a:lnSpc>
              <a:spcPct val="100000"/>
            </a:lnSpc>
            <a:spcBef>
              <a:spcPct val="0"/>
            </a:spcBef>
            <a:spcAft>
              <a:spcPct val="35000"/>
            </a:spcAft>
            <a:buNone/>
          </a:pPr>
          <a:r>
            <a:rPr lang="en-ID" sz="1700" b="1" i="0" kern="1200" dirty="0"/>
            <a:t>3. Statistik  </a:t>
          </a:r>
        </a:p>
        <a:p>
          <a:pPr marL="0" lvl="0" indent="0" algn="l" defTabSz="755650">
            <a:lnSpc>
              <a:spcPct val="100000"/>
            </a:lnSpc>
            <a:spcBef>
              <a:spcPct val="0"/>
            </a:spcBef>
            <a:spcAft>
              <a:spcPct val="35000"/>
            </a:spcAft>
            <a:buNone/>
          </a:pPr>
          <a:r>
            <a:rPr lang="en-ID" sz="1700" b="1" i="0" kern="1200" dirty="0"/>
            <a:t>    Deskriptif</a:t>
          </a:r>
          <a:endParaRPr lang="en-ID" sz="1700" b="0" i="0" kern="1200" dirty="0"/>
        </a:p>
        <a:p>
          <a:pPr marL="0" lvl="0" indent="0" algn="l" defTabSz="755650">
            <a:lnSpc>
              <a:spcPct val="100000"/>
            </a:lnSpc>
            <a:spcBef>
              <a:spcPct val="0"/>
            </a:spcBef>
            <a:spcAft>
              <a:spcPct val="35000"/>
            </a:spcAft>
            <a:buNone/>
          </a:pPr>
          <a:endParaRPr lang="en-US" sz="1700" kern="1200" dirty="0"/>
        </a:p>
      </dsp:txBody>
      <dsp:txXfrm>
        <a:off x="1280519" y="2772160"/>
        <a:ext cx="2071608" cy="1108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F79B1-3C2C-4604-AC16-19B868C74020}">
      <dsp:nvSpPr>
        <dsp:cNvPr id="0" name=""/>
        <dsp:cNvSpPr/>
      </dsp:nvSpPr>
      <dsp:spPr>
        <a:xfrm>
          <a:off x="0" y="473"/>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9D2F1-162D-4D02-A732-D01345E22AA4}">
      <dsp:nvSpPr>
        <dsp:cNvPr id="0" name=""/>
        <dsp:cNvSpPr/>
      </dsp:nvSpPr>
      <dsp:spPr>
        <a:xfrm>
          <a:off x="335374" y="249925"/>
          <a:ext cx="609771" cy="60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5240A-0D85-485B-9D93-407D1FFAF913}">
      <dsp:nvSpPr>
        <dsp:cNvPr id="0" name=""/>
        <dsp:cNvSpPr/>
      </dsp:nvSpPr>
      <dsp:spPr>
        <a:xfrm>
          <a:off x="1280519" y="473"/>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933450">
            <a:lnSpc>
              <a:spcPct val="100000"/>
            </a:lnSpc>
            <a:spcBef>
              <a:spcPct val="0"/>
            </a:spcBef>
            <a:spcAft>
              <a:spcPct val="35000"/>
            </a:spcAft>
            <a:buNone/>
          </a:pPr>
          <a:r>
            <a:rPr lang="en-ID" sz="2100" b="1" i="0" kern="1200" dirty="0"/>
            <a:t>1. Eksplorasi Visual</a:t>
          </a:r>
          <a:r>
            <a:rPr lang="en-ID" sz="2100" b="0" i="0" kern="1200" dirty="0"/>
            <a:t> </a:t>
          </a:r>
          <a:endParaRPr lang="en-US" sz="2100" kern="1200" dirty="0"/>
        </a:p>
      </dsp:txBody>
      <dsp:txXfrm>
        <a:off x="1280519" y="473"/>
        <a:ext cx="2071608" cy="1108674"/>
      </dsp:txXfrm>
    </dsp:sp>
    <dsp:sp modelId="{CBA0401E-7684-42C8-839E-D801768D883C}">
      <dsp:nvSpPr>
        <dsp:cNvPr id="0" name=""/>
        <dsp:cNvSpPr/>
      </dsp:nvSpPr>
      <dsp:spPr>
        <a:xfrm>
          <a:off x="0" y="1386317"/>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B2503-2995-401B-AD2A-8687192014FC}">
      <dsp:nvSpPr>
        <dsp:cNvPr id="0" name=""/>
        <dsp:cNvSpPr/>
      </dsp:nvSpPr>
      <dsp:spPr>
        <a:xfrm>
          <a:off x="335374" y="1635768"/>
          <a:ext cx="609771" cy="60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301C7-6BD3-4366-8AD9-2496B2EDF77C}">
      <dsp:nvSpPr>
        <dsp:cNvPr id="0" name=""/>
        <dsp:cNvSpPr/>
      </dsp:nvSpPr>
      <dsp:spPr>
        <a:xfrm>
          <a:off x="1280519" y="1386317"/>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933450">
            <a:lnSpc>
              <a:spcPct val="100000"/>
            </a:lnSpc>
            <a:spcBef>
              <a:spcPct val="0"/>
            </a:spcBef>
            <a:spcAft>
              <a:spcPct val="35000"/>
            </a:spcAft>
            <a:buNone/>
          </a:pPr>
          <a:r>
            <a:rPr lang="en-ID" sz="2100" b="1" i="0" kern="1200" dirty="0"/>
            <a:t>2. Analisis Korelasi</a:t>
          </a:r>
          <a:endParaRPr lang="en-US" sz="2100" kern="1200" dirty="0"/>
        </a:p>
      </dsp:txBody>
      <dsp:txXfrm>
        <a:off x="1280519" y="1386317"/>
        <a:ext cx="2071608" cy="1108674"/>
      </dsp:txXfrm>
    </dsp:sp>
    <dsp:sp modelId="{5865A6BD-F99C-4927-AA71-14438D8BD5FD}">
      <dsp:nvSpPr>
        <dsp:cNvPr id="0" name=""/>
        <dsp:cNvSpPr/>
      </dsp:nvSpPr>
      <dsp:spPr>
        <a:xfrm>
          <a:off x="0" y="2772160"/>
          <a:ext cx="3352128" cy="11086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73F21-6CA6-4D82-A5B8-20E46E8BAE44}">
      <dsp:nvSpPr>
        <dsp:cNvPr id="0" name=""/>
        <dsp:cNvSpPr/>
      </dsp:nvSpPr>
      <dsp:spPr>
        <a:xfrm>
          <a:off x="335374" y="3021612"/>
          <a:ext cx="609771" cy="60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77CF8-63F3-4E73-9A0E-6D37315945D9}">
      <dsp:nvSpPr>
        <dsp:cNvPr id="0" name=""/>
        <dsp:cNvSpPr/>
      </dsp:nvSpPr>
      <dsp:spPr>
        <a:xfrm>
          <a:off x="1280519" y="2772160"/>
          <a:ext cx="2071608" cy="110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35" tIns="117335" rIns="117335" bIns="117335" numCol="1" spcCol="1270" anchor="ctr" anchorCtr="0">
          <a:noAutofit/>
        </a:bodyPr>
        <a:lstStyle/>
        <a:p>
          <a:pPr marL="0" lvl="0" indent="0" algn="l" defTabSz="933450">
            <a:lnSpc>
              <a:spcPct val="100000"/>
            </a:lnSpc>
            <a:spcBef>
              <a:spcPct val="0"/>
            </a:spcBef>
            <a:spcAft>
              <a:spcPct val="35000"/>
            </a:spcAft>
            <a:buNone/>
          </a:pPr>
          <a:r>
            <a:rPr lang="en-ID" sz="2100" b="1" i="0" kern="1200" dirty="0"/>
            <a:t>3. Analisis Pengaruh Variabel</a:t>
          </a:r>
          <a:endParaRPr lang="en-US" sz="2100" kern="1200" dirty="0"/>
        </a:p>
      </dsp:txBody>
      <dsp:txXfrm>
        <a:off x="1280519" y="2772160"/>
        <a:ext cx="2071608" cy="11086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AEF700-9B0B-4359-8356-DCE7EE4E4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B9BF05B-06DB-4EC8-B476-CF95F9BD85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D6361-1E3C-4214-95E1-B8DE93421F8F}" type="datetimeFigureOut">
              <a:rPr lang="en-US" smtClean="0"/>
              <a:t>3/2/2024</a:t>
            </a:fld>
            <a:endParaRPr lang="en-US" dirty="0"/>
          </a:p>
        </p:txBody>
      </p:sp>
      <p:sp>
        <p:nvSpPr>
          <p:cNvPr id="4" name="Footer Placeholder 3">
            <a:extLst>
              <a:ext uri="{FF2B5EF4-FFF2-40B4-BE49-F238E27FC236}">
                <a16:creationId xmlns:a16="http://schemas.microsoft.com/office/drawing/2014/main" id="{6321952E-79CD-4E03-AAEB-C22680419E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DCA65F-8548-4E36-8331-FD471638B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E0281-66A0-46B8-BDE2-AEF0C7453753}" type="slidenum">
              <a:rPr lang="en-US" smtClean="0"/>
              <a:t>‹#›</a:t>
            </a:fld>
            <a:endParaRPr lang="en-US" dirty="0"/>
          </a:p>
        </p:txBody>
      </p:sp>
    </p:spTree>
    <p:extLst>
      <p:ext uri="{BB962C8B-B14F-4D97-AF65-F5344CB8AC3E}">
        <p14:creationId xmlns:p14="http://schemas.microsoft.com/office/powerpoint/2010/main" val="65573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9CFFA-1E2F-4435-8DD6-9B5CC3FF4505}" type="datetimeFigureOut">
              <a:rPr lang="en-US" smtClean="0"/>
              <a:t>3/2/2024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DED1C-4656-4CF8-AD34-DC4A65BB3913}" type="slidenum">
              <a:rPr lang="en-US" smtClean="0"/>
              <a:t>‹#›</a:t>
            </a:fld>
            <a:endParaRPr lang="en-US" dirty="0"/>
          </a:p>
        </p:txBody>
      </p:sp>
    </p:spTree>
    <p:extLst>
      <p:ext uri="{BB962C8B-B14F-4D97-AF65-F5344CB8AC3E}">
        <p14:creationId xmlns:p14="http://schemas.microsoft.com/office/powerpoint/2010/main" val="389542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a:t>
            </a:fld>
            <a:endParaRPr lang="en-US" dirty="0"/>
          </a:p>
        </p:txBody>
      </p:sp>
    </p:spTree>
    <p:extLst>
      <p:ext uri="{BB962C8B-B14F-4D97-AF65-F5344CB8AC3E}">
        <p14:creationId xmlns:p14="http://schemas.microsoft.com/office/powerpoint/2010/main" val="204084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16E2E-BE06-D7D3-878F-12796CF30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EC76C-E8AB-1C01-3F1D-DB495C044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0DA6C-107E-6908-0B08-2D4C1FD50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64351-7536-3F8F-BAC3-20C09D7D1B27}"/>
              </a:ext>
            </a:extLst>
          </p:cNvPr>
          <p:cNvSpPr>
            <a:spLocks noGrp="1"/>
          </p:cNvSpPr>
          <p:nvPr>
            <p:ph type="sldNum" sz="quarter" idx="5"/>
          </p:nvPr>
        </p:nvSpPr>
        <p:spPr/>
        <p:txBody>
          <a:bodyPr/>
          <a:lstStyle/>
          <a:p>
            <a:fld id="{99EDED1C-4656-4CF8-AD34-DC4A65BB3913}" type="slidenum">
              <a:rPr lang="en-US" smtClean="0"/>
              <a:t>10</a:t>
            </a:fld>
            <a:endParaRPr lang="en-US" dirty="0"/>
          </a:p>
        </p:txBody>
      </p:sp>
    </p:spTree>
    <p:extLst>
      <p:ext uri="{BB962C8B-B14F-4D97-AF65-F5344CB8AC3E}">
        <p14:creationId xmlns:p14="http://schemas.microsoft.com/office/powerpoint/2010/main" val="306591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32D6-43DF-C52E-80F2-4F22C056E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5639E-BAFD-766D-8098-C95DBD369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0DBB5-98D4-3F90-929A-579ABA6A48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F20DE2-9FD3-C2AF-D76B-A8196B778E2D}"/>
              </a:ext>
            </a:extLst>
          </p:cNvPr>
          <p:cNvSpPr>
            <a:spLocks noGrp="1"/>
          </p:cNvSpPr>
          <p:nvPr>
            <p:ph type="sldNum" sz="quarter" idx="5"/>
          </p:nvPr>
        </p:nvSpPr>
        <p:spPr/>
        <p:txBody>
          <a:bodyPr/>
          <a:lstStyle/>
          <a:p>
            <a:fld id="{99EDED1C-4656-4CF8-AD34-DC4A65BB3913}" type="slidenum">
              <a:rPr lang="en-US" smtClean="0"/>
              <a:t>11</a:t>
            </a:fld>
            <a:endParaRPr lang="en-US" dirty="0"/>
          </a:p>
        </p:txBody>
      </p:sp>
    </p:spTree>
    <p:extLst>
      <p:ext uri="{BB962C8B-B14F-4D97-AF65-F5344CB8AC3E}">
        <p14:creationId xmlns:p14="http://schemas.microsoft.com/office/powerpoint/2010/main" val="327139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ABB9-E2DE-C9C6-031E-E9A098D0D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EDE83-B7F0-55F4-5D4A-1A8AEE333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43894-03CA-7218-0B7C-C89600B943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3760E4-0542-5ECF-E785-AB89BCC3AFBF}"/>
              </a:ext>
            </a:extLst>
          </p:cNvPr>
          <p:cNvSpPr>
            <a:spLocks noGrp="1"/>
          </p:cNvSpPr>
          <p:nvPr>
            <p:ph type="sldNum" sz="quarter" idx="5"/>
          </p:nvPr>
        </p:nvSpPr>
        <p:spPr/>
        <p:txBody>
          <a:bodyPr/>
          <a:lstStyle/>
          <a:p>
            <a:fld id="{99EDED1C-4656-4CF8-AD34-DC4A65BB3913}" type="slidenum">
              <a:rPr lang="en-US" smtClean="0"/>
              <a:t>12</a:t>
            </a:fld>
            <a:endParaRPr lang="en-US" dirty="0"/>
          </a:p>
        </p:txBody>
      </p:sp>
    </p:spTree>
    <p:extLst>
      <p:ext uri="{BB962C8B-B14F-4D97-AF65-F5344CB8AC3E}">
        <p14:creationId xmlns:p14="http://schemas.microsoft.com/office/powerpoint/2010/main" val="52712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F0AD4-0B5D-47EA-6DD1-95820B403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9CD4F-B361-B8FC-D371-247051F59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8D77-2666-0C81-A2E3-03D6FDA08B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0575FC-0034-B19A-3A51-832B09DC2024}"/>
              </a:ext>
            </a:extLst>
          </p:cNvPr>
          <p:cNvSpPr>
            <a:spLocks noGrp="1"/>
          </p:cNvSpPr>
          <p:nvPr>
            <p:ph type="sldNum" sz="quarter" idx="5"/>
          </p:nvPr>
        </p:nvSpPr>
        <p:spPr/>
        <p:txBody>
          <a:bodyPr/>
          <a:lstStyle/>
          <a:p>
            <a:fld id="{99EDED1C-4656-4CF8-AD34-DC4A65BB3913}" type="slidenum">
              <a:rPr lang="en-US" smtClean="0"/>
              <a:t>13</a:t>
            </a:fld>
            <a:endParaRPr lang="en-US" dirty="0"/>
          </a:p>
        </p:txBody>
      </p:sp>
    </p:spTree>
    <p:extLst>
      <p:ext uri="{BB962C8B-B14F-4D97-AF65-F5344CB8AC3E}">
        <p14:creationId xmlns:p14="http://schemas.microsoft.com/office/powerpoint/2010/main" val="4365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05567-1A45-1070-3DB7-325ABE34C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9C7FB-C0BE-1B1D-52A9-8994A1B39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18E1B-DB84-DE39-E357-93C217CCBF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D8A4D-E7EE-4644-2A11-4807CC84C2BA}"/>
              </a:ext>
            </a:extLst>
          </p:cNvPr>
          <p:cNvSpPr>
            <a:spLocks noGrp="1"/>
          </p:cNvSpPr>
          <p:nvPr>
            <p:ph type="sldNum" sz="quarter" idx="5"/>
          </p:nvPr>
        </p:nvSpPr>
        <p:spPr/>
        <p:txBody>
          <a:bodyPr/>
          <a:lstStyle/>
          <a:p>
            <a:fld id="{99EDED1C-4656-4CF8-AD34-DC4A65BB3913}" type="slidenum">
              <a:rPr lang="en-US" smtClean="0"/>
              <a:t>14</a:t>
            </a:fld>
            <a:endParaRPr lang="en-US" dirty="0"/>
          </a:p>
        </p:txBody>
      </p:sp>
    </p:spTree>
    <p:extLst>
      <p:ext uri="{BB962C8B-B14F-4D97-AF65-F5344CB8AC3E}">
        <p14:creationId xmlns:p14="http://schemas.microsoft.com/office/powerpoint/2010/main" val="273604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DBD57-DC30-77AF-55F4-AB0034A8B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71038-C9BD-600E-568E-96DB3A1EB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C2C72-8277-54C4-3CB9-29161FBDE2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8EDFAD-5F77-0D6B-61FB-9F3BFE54DC74}"/>
              </a:ext>
            </a:extLst>
          </p:cNvPr>
          <p:cNvSpPr>
            <a:spLocks noGrp="1"/>
          </p:cNvSpPr>
          <p:nvPr>
            <p:ph type="sldNum" sz="quarter" idx="5"/>
          </p:nvPr>
        </p:nvSpPr>
        <p:spPr/>
        <p:txBody>
          <a:bodyPr/>
          <a:lstStyle/>
          <a:p>
            <a:fld id="{99EDED1C-4656-4CF8-AD34-DC4A65BB3913}" type="slidenum">
              <a:rPr lang="en-US" smtClean="0"/>
              <a:t>15</a:t>
            </a:fld>
            <a:endParaRPr lang="en-US" dirty="0"/>
          </a:p>
        </p:txBody>
      </p:sp>
    </p:spTree>
    <p:extLst>
      <p:ext uri="{BB962C8B-B14F-4D97-AF65-F5344CB8AC3E}">
        <p14:creationId xmlns:p14="http://schemas.microsoft.com/office/powerpoint/2010/main" val="366299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EAF7-E9EA-F06B-C631-09A6B484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34D22-361D-08F2-D86D-BC70EB36B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B27F2-235A-F6C6-A89B-7510C4923A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51A24-D7C3-0128-83B4-7E863034B605}"/>
              </a:ext>
            </a:extLst>
          </p:cNvPr>
          <p:cNvSpPr>
            <a:spLocks noGrp="1"/>
          </p:cNvSpPr>
          <p:nvPr>
            <p:ph type="sldNum" sz="quarter" idx="5"/>
          </p:nvPr>
        </p:nvSpPr>
        <p:spPr/>
        <p:txBody>
          <a:bodyPr/>
          <a:lstStyle/>
          <a:p>
            <a:fld id="{99EDED1C-4656-4CF8-AD34-DC4A65BB3913}" type="slidenum">
              <a:rPr lang="en-US" smtClean="0"/>
              <a:t>16</a:t>
            </a:fld>
            <a:endParaRPr lang="en-US" dirty="0"/>
          </a:p>
        </p:txBody>
      </p:sp>
    </p:spTree>
    <p:extLst>
      <p:ext uri="{BB962C8B-B14F-4D97-AF65-F5344CB8AC3E}">
        <p14:creationId xmlns:p14="http://schemas.microsoft.com/office/powerpoint/2010/main" val="48374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F3FD-623D-0053-1828-67A6221CC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56E41-E4E7-43F1-F0B1-D3AEDF039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6E6A5-1741-9E26-2399-3B027413D3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D0AC57-7D94-6F35-ACFE-D37E4FB28EAA}"/>
              </a:ext>
            </a:extLst>
          </p:cNvPr>
          <p:cNvSpPr>
            <a:spLocks noGrp="1"/>
          </p:cNvSpPr>
          <p:nvPr>
            <p:ph type="sldNum" sz="quarter" idx="5"/>
          </p:nvPr>
        </p:nvSpPr>
        <p:spPr/>
        <p:txBody>
          <a:bodyPr/>
          <a:lstStyle/>
          <a:p>
            <a:fld id="{99EDED1C-4656-4CF8-AD34-DC4A65BB3913}" type="slidenum">
              <a:rPr lang="en-US" smtClean="0"/>
              <a:t>17</a:t>
            </a:fld>
            <a:endParaRPr lang="en-US" dirty="0"/>
          </a:p>
        </p:txBody>
      </p:sp>
    </p:spTree>
    <p:extLst>
      <p:ext uri="{BB962C8B-B14F-4D97-AF65-F5344CB8AC3E}">
        <p14:creationId xmlns:p14="http://schemas.microsoft.com/office/powerpoint/2010/main" val="914680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ED79-6A6D-B3A1-3F5F-6A4FE8017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BB4E3-69FE-4CE2-39A2-36A2EBF3E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5641C-6A62-B7D7-62E7-3B2E7B69FD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181507-7190-5708-6966-07EF3E96EEBB}"/>
              </a:ext>
            </a:extLst>
          </p:cNvPr>
          <p:cNvSpPr>
            <a:spLocks noGrp="1"/>
          </p:cNvSpPr>
          <p:nvPr>
            <p:ph type="sldNum" sz="quarter" idx="5"/>
          </p:nvPr>
        </p:nvSpPr>
        <p:spPr/>
        <p:txBody>
          <a:bodyPr/>
          <a:lstStyle/>
          <a:p>
            <a:fld id="{99EDED1C-4656-4CF8-AD34-DC4A65BB3913}" type="slidenum">
              <a:rPr lang="en-US" smtClean="0"/>
              <a:t>18</a:t>
            </a:fld>
            <a:endParaRPr lang="en-US" dirty="0"/>
          </a:p>
        </p:txBody>
      </p:sp>
    </p:spTree>
    <p:extLst>
      <p:ext uri="{BB962C8B-B14F-4D97-AF65-F5344CB8AC3E}">
        <p14:creationId xmlns:p14="http://schemas.microsoft.com/office/powerpoint/2010/main" val="81845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7B5B5-FCB5-E298-5F8A-AFDAE4AE1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9C969-EB61-6053-7D6F-4C2986745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FAFB0-F847-8A8C-BA1D-C8F3E8F1B3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5DC8C0-6504-9408-D37D-1B2779BA0B7C}"/>
              </a:ext>
            </a:extLst>
          </p:cNvPr>
          <p:cNvSpPr>
            <a:spLocks noGrp="1"/>
          </p:cNvSpPr>
          <p:nvPr>
            <p:ph type="sldNum" sz="quarter" idx="5"/>
          </p:nvPr>
        </p:nvSpPr>
        <p:spPr/>
        <p:txBody>
          <a:bodyPr/>
          <a:lstStyle/>
          <a:p>
            <a:fld id="{99EDED1C-4656-4CF8-AD34-DC4A65BB3913}" type="slidenum">
              <a:rPr lang="en-US" smtClean="0"/>
              <a:t>19</a:t>
            </a:fld>
            <a:endParaRPr lang="en-US" dirty="0"/>
          </a:p>
        </p:txBody>
      </p:sp>
    </p:spTree>
    <p:extLst>
      <p:ext uri="{BB962C8B-B14F-4D97-AF65-F5344CB8AC3E}">
        <p14:creationId xmlns:p14="http://schemas.microsoft.com/office/powerpoint/2010/main" val="235393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3742-BAE4-3767-1B3C-123179166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55DAF-B70B-F5B2-948C-33E7BB690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5A4B28-FEF2-3CE3-3919-6E3B44153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A1A72E-6437-DF23-783B-82481699C71D}"/>
              </a:ext>
            </a:extLst>
          </p:cNvPr>
          <p:cNvSpPr>
            <a:spLocks noGrp="1"/>
          </p:cNvSpPr>
          <p:nvPr>
            <p:ph type="sldNum" sz="quarter" idx="5"/>
          </p:nvPr>
        </p:nvSpPr>
        <p:spPr/>
        <p:txBody>
          <a:bodyPr/>
          <a:lstStyle/>
          <a:p>
            <a:fld id="{99EDED1C-4656-4CF8-AD34-DC4A65BB3913}" type="slidenum">
              <a:rPr lang="en-US" smtClean="0"/>
              <a:t>2</a:t>
            </a:fld>
            <a:endParaRPr lang="en-US" dirty="0"/>
          </a:p>
        </p:txBody>
      </p:sp>
    </p:spTree>
    <p:extLst>
      <p:ext uri="{BB962C8B-B14F-4D97-AF65-F5344CB8AC3E}">
        <p14:creationId xmlns:p14="http://schemas.microsoft.com/office/powerpoint/2010/main" val="22644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139C6-63F1-2109-6E1F-ACE084439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F139B-6090-4BBC-07FF-7B4AC8D9D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AFEF4-5067-75CA-DC00-CACB7117D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7FF32C-3008-22B5-6478-6DA05D74A1FA}"/>
              </a:ext>
            </a:extLst>
          </p:cNvPr>
          <p:cNvSpPr>
            <a:spLocks noGrp="1"/>
          </p:cNvSpPr>
          <p:nvPr>
            <p:ph type="sldNum" sz="quarter" idx="5"/>
          </p:nvPr>
        </p:nvSpPr>
        <p:spPr/>
        <p:txBody>
          <a:bodyPr/>
          <a:lstStyle/>
          <a:p>
            <a:fld id="{99EDED1C-4656-4CF8-AD34-DC4A65BB3913}" type="slidenum">
              <a:rPr lang="en-US" smtClean="0"/>
              <a:t>20</a:t>
            </a:fld>
            <a:endParaRPr lang="en-US" dirty="0"/>
          </a:p>
        </p:txBody>
      </p:sp>
    </p:spTree>
    <p:extLst>
      <p:ext uri="{BB962C8B-B14F-4D97-AF65-F5344CB8AC3E}">
        <p14:creationId xmlns:p14="http://schemas.microsoft.com/office/powerpoint/2010/main" val="182809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90F55-C60E-8002-9CAB-D65C4107E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4F3F5-B327-8C3C-3411-C5AF2E8DE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8E418-8382-9A82-F759-F2A27608E3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6142F7-C60A-E66E-E406-3763898D8AA5}"/>
              </a:ext>
            </a:extLst>
          </p:cNvPr>
          <p:cNvSpPr>
            <a:spLocks noGrp="1"/>
          </p:cNvSpPr>
          <p:nvPr>
            <p:ph type="sldNum" sz="quarter" idx="5"/>
          </p:nvPr>
        </p:nvSpPr>
        <p:spPr/>
        <p:txBody>
          <a:bodyPr/>
          <a:lstStyle/>
          <a:p>
            <a:fld id="{99EDED1C-4656-4CF8-AD34-DC4A65BB3913}" type="slidenum">
              <a:rPr lang="en-US" smtClean="0"/>
              <a:t>21</a:t>
            </a:fld>
            <a:endParaRPr lang="en-US" dirty="0"/>
          </a:p>
        </p:txBody>
      </p:sp>
    </p:spTree>
    <p:extLst>
      <p:ext uri="{BB962C8B-B14F-4D97-AF65-F5344CB8AC3E}">
        <p14:creationId xmlns:p14="http://schemas.microsoft.com/office/powerpoint/2010/main" val="3252163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00A32-9A37-CD92-0244-E269A6805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628D3-15CD-5B9E-E30C-F57BA1A45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711F-47C1-DA8B-886E-8BDC448551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FE681-B831-D688-D0BD-B798F8AF25B0}"/>
              </a:ext>
            </a:extLst>
          </p:cNvPr>
          <p:cNvSpPr>
            <a:spLocks noGrp="1"/>
          </p:cNvSpPr>
          <p:nvPr>
            <p:ph type="sldNum" sz="quarter" idx="5"/>
          </p:nvPr>
        </p:nvSpPr>
        <p:spPr/>
        <p:txBody>
          <a:bodyPr/>
          <a:lstStyle/>
          <a:p>
            <a:fld id="{99EDED1C-4656-4CF8-AD34-DC4A65BB3913}" type="slidenum">
              <a:rPr lang="en-US" smtClean="0"/>
              <a:t>22</a:t>
            </a:fld>
            <a:endParaRPr lang="en-US" dirty="0"/>
          </a:p>
        </p:txBody>
      </p:sp>
    </p:spTree>
    <p:extLst>
      <p:ext uri="{BB962C8B-B14F-4D97-AF65-F5344CB8AC3E}">
        <p14:creationId xmlns:p14="http://schemas.microsoft.com/office/powerpoint/2010/main" val="649780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7C12-2508-2A0B-27C3-68F44762B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60DCA9-CFDE-13EF-A4C8-E2F0887D2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14229-2CF9-1ACA-1765-767CE0E6D7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9CB0A1-FC0B-9D41-1BDC-D5024B79559A}"/>
              </a:ext>
            </a:extLst>
          </p:cNvPr>
          <p:cNvSpPr>
            <a:spLocks noGrp="1"/>
          </p:cNvSpPr>
          <p:nvPr>
            <p:ph type="sldNum" sz="quarter" idx="5"/>
          </p:nvPr>
        </p:nvSpPr>
        <p:spPr/>
        <p:txBody>
          <a:bodyPr/>
          <a:lstStyle/>
          <a:p>
            <a:fld id="{99EDED1C-4656-4CF8-AD34-DC4A65BB3913}" type="slidenum">
              <a:rPr lang="en-US" smtClean="0"/>
              <a:t>23</a:t>
            </a:fld>
            <a:endParaRPr lang="en-US" dirty="0"/>
          </a:p>
        </p:txBody>
      </p:sp>
    </p:spTree>
    <p:extLst>
      <p:ext uri="{BB962C8B-B14F-4D97-AF65-F5344CB8AC3E}">
        <p14:creationId xmlns:p14="http://schemas.microsoft.com/office/powerpoint/2010/main" val="457069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39714-4A3D-4FB3-9570-55738FBFB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C2BB6-BD53-5CD2-9AFE-AB82AC583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C2F05-4C2A-3774-79C4-812B7DB639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84F3B7-70D2-F396-10ED-E4184554512B}"/>
              </a:ext>
            </a:extLst>
          </p:cNvPr>
          <p:cNvSpPr>
            <a:spLocks noGrp="1"/>
          </p:cNvSpPr>
          <p:nvPr>
            <p:ph type="sldNum" sz="quarter" idx="5"/>
          </p:nvPr>
        </p:nvSpPr>
        <p:spPr/>
        <p:txBody>
          <a:bodyPr/>
          <a:lstStyle/>
          <a:p>
            <a:fld id="{99EDED1C-4656-4CF8-AD34-DC4A65BB3913}" type="slidenum">
              <a:rPr lang="en-US" smtClean="0"/>
              <a:t>24</a:t>
            </a:fld>
            <a:endParaRPr lang="en-US" dirty="0"/>
          </a:p>
        </p:txBody>
      </p:sp>
    </p:spTree>
    <p:extLst>
      <p:ext uri="{BB962C8B-B14F-4D97-AF65-F5344CB8AC3E}">
        <p14:creationId xmlns:p14="http://schemas.microsoft.com/office/powerpoint/2010/main" val="3491128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69F1-1013-6356-871D-0EA32D9B4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9E36A-D3C5-EC0B-FCCD-F513185BE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35AE9-CE8A-5BD3-BC9B-96362DAFE5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FB5D9-5158-945E-D5BE-2AD676E9CC20}"/>
              </a:ext>
            </a:extLst>
          </p:cNvPr>
          <p:cNvSpPr>
            <a:spLocks noGrp="1"/>
          </p:cNvSpPr>
          <p:nvPr>
            <p:ph type="sldNum" sz="quarter" idx="5"/>
          </p:nvPr>
        </p:nvSpPr>
        <p:spPr/>
        <p:txBody>
          <a:bodyPr/>
          <a:lstStyle/>
          <a:p>
            <a:fld id="{99EDED1C-4656-4CF8-AD34-DC4A65BB3913}" type="slidenum">
              <a:rPr lang="en-US" smtClean="0"/>
              <a:t>25</a:t>
            </a:fld>
            <a:endParaRPr lang="en-US" dirty="0"/>
          </a:p>
        </p:txBody>
      </p:sp>
    </p:spTree>
    <p:extLst>
      <p:ext uri="{BB962C8B-B14F-4D97-AF65-F5344CB8AC3E}">
        <p14:creationId xmlns:p14="http://schemas.microsoft.com/office/powerpoint/2010/main" val="2079270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26</a:t>
            </a:fld>
            <a:endParaRPr lang="en-US" dirty="0"/>
          </a:p>
        </p:txBody>
      </p:sp>
    </p:spTree>
    <p:extLst>
      <p:ext uri="{BB962C8B-B14F-4D97-AF65-F5344CB8AC3E}">
        <p14:creationId xmlns:p14="http://schemas.microsoft.com/office/powerpoint/2010/main" val="392917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3</a:t>
            </a:fld>
            <a:endParaRPr lang="en-US" dirty="0"/>
          </a:p>
        </p:txBody>
      </p:sp>
    </p:spTree>
    <p:extLst>
      <p:ext uri="{BB962C8B-B14F-4D97-AF65-F5344CB8AC3E}">
        <p14:creationId xmlns:p14="http://schemas.microsoft.com/office/powerpoint/2010/main" val="64323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BA82-18B1-0D98-6E90-D19DAED59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14602A-34CA-616B-F60E-D85CDD51B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C4AD3-68E3-77F6-38AA-927B6F9251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8AE9F-2F29-A0A4-6C08-1823C7BED470}"/>
              </a:ext>
            </a:extLst>
          </p:cNvPr>
          <p:cNvSpPr>
            <a:spLocks noGrp="1"/>
          </p:cNvSpPr>
          <p:nvPr>
            <p:ph type="sldNum" sz="quarter" idx="5"/>
          </p:nvPr>
        </p:nvSpPr>
        <p:spPr/>
        <p:txBody>
          <a:bodyPr/>
          <a:lstStyle/>
          <a:p>
            <a:fld id="{99EDED1C-4656-4CF8-AD34-DC4A65BB3913}" type="slidenum">
              <a:rPr lang="en-US" smtClean="0"/>
              <a:t>4</a:t>
            </a:fld>
            <a:endParaRPr lang="en-US" dirty="0"/>
          </a:p>
        </p:txBody>
      </p:sp>
    </p:spTree>
    <p:extLst>
      <p:ext uri="{BB962C8B-B14F-4D97-AF65-F5344CB8AC3E}">
        <p14:creationId xmlns:p14="http://schemas.microsoft.com/office/powerpoint/2010/main" val="289577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5</a:t>
            </a:fld>
            <a:endParaRPr lang="en-US" dirty="0"/>
          </a:p>
        </p:txBody>
      </p:sp>
    </p:spTree>
    <p:extLst>
      <p:ext uri="{BB962C8B-B14F-4D97-AF65-F5344CB8AC3E}">
        <p14:creationId xmlns:p14="http://schemas.microsoft.com/office/powerpoint/2010/main" val="470719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8EFE-5676-CF8A-CDE5-709A74BEB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A9401-5E83-0B6E-C261-A584946FC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750AD-AF59-FB85-5AD0-D4F3B371F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B06F0-2C6D-3CA5-2C05-E664B06932F3}"/>
              </a:ext>
            </a:extLst>
          </p:cNvPr>
          <p:cNvSpPr>
            <a:spLocks noGrp="1"/>
          </p:cNvSpPr>
          <p:nvPr>
            <p:ph type="sldNum" sz="quarter" idx="5"/>
          </p:nvPr>
        </p:nvSpPr>
        <p:spPr/>
        <p:txBody>
          <a:bodyPr/>
          <a:lstStyle/>
          <a:p>
            <a:fld id="{99EDED1C-4656-4CF8-AD34-DC4A65BB3913}" type="slidenum">
              <a:rPr lang="en-US" smtClean="0"/>
              <a:t>6</a:t>
            </a:fld>
            <a:endParaRPr lang="en-US" dirty="0"/>
          </a:p>
        </p:txBody>
      </p:sp>
    </p:spTree>
    <p:extLst>
      <p:ext uri="{BB962C8B-B14F-4D97-AF65-F5344CB8AC3E}">
        <p14:creationId xmlns:p14="http://schemas.microsoft.com/office/powerpoint/2010/main" val="420102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CA9AB-EEA5-0338-FC14-501B4284E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0A1F2-2D63-3AE1-C1E7-A3A5CECD7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15D42-2C62-2473-891F-2F2177163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B1FACA-23CC-5A85-B115-C7094824D08C}"/>
              </a:ext>
            </a:extLst>
          </p:cNvPr>
          <p:cNvSpPr>
            <a:spLocks noGrp="1"/>
          </p:cNvSpPr>
          <p:nvPr>
            <p:ph type="sldNum" sz="quarter" idx="5"/>
          </p:nvPr>
        </p:nvSpPr>
        <p:spPr/>
        <p:txBody>
          <a:bodyPr/>
          <a:lstStyle/>
          <a:p>
            <a:fld id="{99EDED1C-4656-4CF8-AD34-DC4A65BB3913}" type="slidenum">
              <a:rPr lang="en-US" smtClean="0"/>
              <a:t>7</a:t>
            </a:fld>
            <a:endParaRPr lang="en-US" dirty="0"/>
          </a:p>
        </p:txBody>
      </p:sp>
    </p:spTree>
    <p:extLst>
      <p:ext uri="{BB962C8B-B14F-4D97-AF65-F5344CB8AC3E}">
        <p14:creationId xmlns:p14="http://schemas.microsoft.com/office/powerpoint/2010/main" val="101570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A60CE-9CC0-2AB6-686E-2238AEDDD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A330B-0A08-5021-B0F1-6F0A7DBC8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D38D9-505E-2C67-0D81-F5BF978C76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97CDD9-4D39-C430-C1CB-03264978CBA5}"/>
              </a:ext>
            </a:extLst>
          </p:cNvPr>
          <p:cNvSpPr>
            <a:spLocks noGrp="1"/>
          </p:cNvSpPr>
          <p:nvPr>
            <p:ph type="sldNum" sz="quarter" idx="5"/>
          </p:nvPr>
        </p:nvSpPr>
        <p:spPr/>
        <p:txBody>
          <a:bodyPr/>
          <a:lstStyle/>
          <a:p>
            <a:fld id="{99EDED1C-4656-4CF8-AD34-DC4A65BB3913}" type="slidenum">
              <a:rPr lang="en-US" smtClean="0"/>
              <a:t>8</a:t>
            </a:fld>
            <a:endParaRPr lang="en-US" dirty="0"/>
          </a:p>
        </p:txBody>
      </p:sp>
    </p:spTree>
    <p:extLst>
      <p:ext uri="{BB962C8B-B14F-4D97-AF65-F5344CB8AC3E}">
        <p14:creationId xmlns:p14="http://schemas.microsoft.com/office/powerpoint/2010/main" val="318668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9</a:t>
            </a:fld>
            <a:endParaRPr lang="en-US" dirty="0"/>
          </a:p>
        </p:txBody>
      </p:sp>
    </p:spTree>
    <p:extLst>
      <p:ext uri="{BB962C8B-B14F-4D97-AF65-F5344CB8AC3E}">
        <p14:creationId xmlns:p14="http://schemas.microsoft.com/office/powerpoint/2010/main" val="3453078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740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69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22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161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1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839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741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66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640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497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270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53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16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24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32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379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5185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249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3/2/2024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22617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70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6.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6.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6.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6.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6.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5.jpe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7.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diagramQuickStyle" Target="../diagrams/quickStyle4.xml"/><Relationship Id="rId3" Type="http://schemas.openxmlformats.org/officeDocument/2006/relationships/image" Target="../media/image5.jpeg"/><Relationship Id="rId7" Type="http://schemas.openxmlformats.org/officeDocument/2006/relationships/diagramLayout" Target="../diagrams/layout3.xml"/><Relationship Id="rId12" Type="http://schemas.openxmlformats.org/officeDocument/2006/relationships/diagramLayout" Target="../diagrams/layout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Data" Target="../diagrams/data3.xml"/><Relationship Id="rId11" Type="http://schemas.openxmlformats.org/officeDocument/2006/relationships/diagramData" Target="../diagrams/data4.xml"/><Relationship Id="rId5" Type="http://schemas.openxmlformats.org/officeDocument/2006/relationships/image" Target="../media/image7.png"/><Relationship Id="rId15" Type="http://schemas.microsoft.com/office/2007/relationships/diagramDrawing" Target="../diagrams/drawing4.xml"/><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 Id="rId14"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5.jpe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5.png"/><Relationship Id="rId4" Type="http://schemas.openxmlformats.org/officeDocument/2006/relationships/image" Target="../media/image6.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5.jpeg"/><Relationship Id="rId7"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7.png"/><Relationship Id="rId4" Type="http://schemas.openxmlformats.org/officeDocument/2006/relationships/image" Target="../media/image6.png"/><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D16B27C4-A9C2-4AC4-9DD3-88F63F48E8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E7596B-F237-47DD-989E-9D8B0B49B4BB}"/>
              </a:ext>
            </a:extLst>
          </p:cNvPr>
          <p:cNvSpPr>
            <a:spLocks noGrp="1"/>
          </p:cNvSpPr>
          <p:nvPr>
            <p:ph type="ctrTitle"/>
          </p:nvPr>
        </p:nvSpPr>
        <p:spPr>
          <a:xfrm>
            <a:off x="981075" y="1358901"/>
            <a:ext cx="5280026" cy="2730498"/>
          </a:xfrm>
        </p:spPr>
        <p:txBody>
          <a:bodyPr>
            <a:normAutofit/>
          </a:bodyPr>
          <a:lstStyle/>
          <a:p>
            <a:r>
              <a:rPr lang="en-US" dirty="0">
                <a:solidFill>
                  <a:schemeClr val="tx1">
                    <a:lumMod val="65000"/>
                    <a:lumOff val="35000"/>
                  </a:schemeClr>
                </a:solidFill>
              </a:rPr>
              <a:t>Penentuan biaya asuransi berdasarkan profil klien</a:t>
            </a:r>
          </a:p>
        </p:txBody>
      </p:sp>
      <p:sp>
        <p:nvSpPr>
          <p:cNvPr id="3" name="Subtitle 2">
            <a:extLst>
              <a:ext uri="{FF2B5EF4-FFF2-40B4-BE49-F238E27FC236}">
                <a16:creationId xmlns:a16="http://schemas.microsoft.com/office/drawing/2014/main" id="{6063915B-82A1-4F1C-B5C6-3E18DDD97232}"/>
              </a:ext>
            </a:extLst>
          </p:cNvPr>
          <p:cNvSpPr>
            <a:spLocks noGrp="1"/>
          </p:cNvSpPr>
          <p:nvPr>
            <p:ph type="subTitle" idx="1"/>
          </p:nvPr>
        </p:nvSpPr>
        <p:spPr>
          <a:xfrm>
            <a:off x="981075" y="4165600"/>
            <a:ext cx="5280027" cy="1371599"/>
          </a:xfrm>
        </p:spPr>
        <p:txBody>
          <a:bodyPr>
            <a:normAutofit lnSpcReduction="10000"/>
          </a:bodyPr>
          <a:lstStyle/>
          <a:p>
            <a:r>
              <a:rPr lang="en-US" dirty="0"/>
              <a:t>Sumber Studi kasus :</a:t>
            </a:r>
          </a:p>
          <a:p>
            <a:r>
              <a:rPr lang="en-US" dirty="0"/>
              <a:t>https://www.kaggle.com/datasets/mirichoi0218/insurance</a:t>
            </a:r>
          </a:p>
        </p:txBody>
      </p:sp>
    </p:spTree>
    <p:extLst>
      <p:ext uri="{BB962C8B-B14F-4D97-AF65-F5344CB8AC3E}">
        <p14:creationId xmlns:p14="http://schemas.microsoft.com/office/powerpoint/2010/main" val="2642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0EA3ACD9-104E-04CD-4333-512CC7D6AB98}"/>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81417379-C015-1C66-769F-A9C0921B4C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528CF27-54D8-33A0-8A34-7C4B24F0F9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F1EE5775-F024-A99C-0A96-75B898173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9395CDC1-CD42-00C5-B925-BD5A50E6F4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7E9E410A-CCBF-45BA-0A4F-BF14D6002300}"/>
              </a:ext>
            </a:extLst>
          </p:cNvPr>
          <p:cNvPicPr>
            <a:picLocks noGrp="1" noChangeAspect="1"/>
          </p:cNvPicPr>
          <p:nvPr>
            <p:ph sz="quarter" idx="13"/>
          </p:nvPr>
        </p:nvPicPr>
        <p:blipFill rotWithShape="1">
          <a:blip r:embed="rId5" cstate="email">
            <a:alphaModFix amt="5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A8D130A9-204F-44C7-E48E-239EA0686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12DF77DA-AC42-75AF-6853-158F6216CC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146" name="Picture 2">
            <a:extLst>
              <a:ext uri="{FF2B5EF4-FFF2-40B4-BE49-F238E27FC236}">
                <a16:creationId xmlns:a16="http://schemas.microsoft.com/office/drawing/2014/main" id="{805126FB-4E63-1F70-416F-059DFAFA8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1405" y="823912"/>
            <a:ext cx="8080575" cy="43980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A9859FB-A394-2B57-5C69-2B9C9ABC3BD0}"/>
              </a:ext>
            </a:extLst>
          </p:cNvPr>
          <p:cNvSpPr/>
          <p:nvPr/>
        </p:nvSpPr>
        <p:spPr>
          <a:xfrm>
            <a:off x="336317" y="392066"/>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Exploratory Data Analysis</a:t>
            </a:r>
            <a:endParaRPr lang="en-US" dirty="0">
              <a:solidFill>
                <a:schemeClr val="bg1"/>
              </a:solidFill>
            </a:endParaRPr>
          </a:p>
          <a:p>
            <a:endParaRPr lang="en-ID" dirty="0"/>
          </a:p>
        </p:txBody>
      </p:sp>
      <p:sp>
        <p:nvSpPr>
          <p:cNvPr id="3" name="Rectangle: Rounded Corners 2">
            <a:extLst>
              <a:ext uri="{FF2B5EF4-FFF2-40B4-BE49-F238E27FC236}">
                <a16:creationId xmlns:a16="http://schemas.microsoft.com/office/drawing/2014/main" id="{FD784743-B784-5D6E-54B9-31E9F7744B54}"/>
              </a:ext>
            </a:extLst>
          </p:cNvPr>
          <p:cNvSpPr/>
          <p:nvPr/>
        </p:nvSpPr>
        <p:spPr>
          <a:xfrm>
            <a:off x="336317" y="1892796"/>
            <a:ext cx="3275001" cy="123599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algn="l"/>
            <a:r>
              <a:rPr lang="en-ID" sz="1200" b="0" i="0" dirty="0">
                <a:solidFill>
                  <a:schemeClr val="bg1"/>
                </a:solidFill>
                <a:effectLst/>
                <a:latin typeface="Söhne"/>
              </a:rPr>
              <a:t>Analisis Deskriptif  &amp; Esplorasi Visual memberikan insight </a:t>
            </a:r>
            <a:r>
              <a:rPr lang="en-ID" sz="1200" b="0" i="0" dirty="0" err="1">
                <a:solidFill>
                  <a:schemeClr val="bg1"/>
                </a:solidFill>
                <a:effectLst/>
                <a:latin typeface="Söhne"/>
              </a:rPr>
              <a:t>berikut</a:t>
            </a:r>
            <a:r>
              <a:rPr lang="en-ID" sz="1200" b="0" i="0" dirty="0">
                <a:solidFill>
                  <a:schemeClr val="bg1"/>
                </a:solidFill>
                <a:effectLst/>
                <a:latin typeface="Söhne"/>
              </a:rPr>
              <a:t>:</a:t>
            </a:r>
          </a:p>
          <a:p>
            <a:pPr algn="l"/>
            <a:endParaRPr lang="en-ID" sz="1200" b="0" i="0" dirty="0">
              <a:solidFill>
                <a:schemeClr val="bg1"/>
              </a:solidFill>
              <a:effectLst/>
              <a:latin typeface="Söhne"/>
            </a:endParaRPr>
          </a:p>
          <a:p>
            <a:pPr algn="l"/>
            <a:r>
              <a:rPr lang="en-ID" sz="1200" b="0" i="0" dirty="0">
                <a:solidFill>
                  <a:schemeClr val="bg1"/>
                </a:solidFill>
                <a:effectLst/>
                <a:latin typeface="Söhne"/>
              </a:rPr>
              <a:t>Distribusi Usia: Distribusi usia cukup merata, dengan sedikit peningkatan pada usia muda dan tua.</a:t>
            </a:r>
            <a:endParaRPr lang="en-ID" dirty="0"/>
          </a:p>
        </p:txBody>
      </p:sp>
    </p:spTree>
    <p:extLst>
      <p:ext uri="{BB962C8B-B14F-4D97-AF65-F5344CB8AC3E}">
        <p14:creationId xmlns:p14="http://schemas.microsoft.com/office/powerpoint/2010/main" val="391894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34048F72-00F6-551C-00EE-B0C357ABB14E}"/>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F1F8345F-EDC6-F577-4B17-AD8A132A1D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E442412-62FE-B826-0472-3CE01A4DAA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952C925F-9A33-44CA-7D83-44440FDA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89D0E214-1C9B-FFFF-FA94-26CF73323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69603E58-5649-96E0-D5EA-35D10009D8E7}"/>
              </a:ext>
            </a:extLst>
          </p:cNvPr>
          <p:cNvPicPr>
            <a:picLocks noGrp="1" noChangeAspect="1"/>
          </p:cNvPicPr>
          <p:nvPr>
            <p:ph sz="quarter" idx="13"/>
          </p:nvPr>
        </p:nvPicPr>
        <p:blipFill rotWithShape="1">
          <a:blip r:embed="rId5" cstate="email">
            <a:alphaModFix amt="5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566D338E-F6CD-63D0-64EA-9DFB3A011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FD47BECE-6758-494D-471F-3C0A92C053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098" name="Picture 2">
            <a:extLst>
              <a:ext uri="{FF2B5EF4-FFF2-40B4-BE49-F238E27FC236}">
                <a16:creationId xmlns:a16="http://schemas.microsoft.com/office/drawing/2014/main" id="{FA8593B7-BFE7-4EFD-6E58-B6A7A1F2D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6072" y="625610"/>
            <a:ext cx="8085907" cy="50956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2CDAD71-EC6D-C826-3DCF-6CB45FCD133A}"/>
              </a:ext>
            </a:extLst>
          </p:cNvPr>
          <p:cNvSpPr/>
          <p:nvPr/>
        </p:nvSpPr>
        <p:spPr>
          <a:xfrm>
            <a:off x="336326" y="383238"/>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Exploratory Data Analysis</a:t>
            </a:r>
            <a:endParaRPr lang="en-US" dirty="0">
              <a:solidFill>
                <a:schemeClr val="bg1"/>
              </a:solidFill>
            </a:endParaRPr>
          </a:p>
          <a:p>
            <a:endParaRPr lang="en-ID" dirty="0"/>
          </a:p>
        </p:txBody>
      </p:sp>
      <p:sp>
        <p:nvSpPr>
          <p:cNvPr id="3" name="Rectangle: Rounded Corners 2">
            <a:extLst>
              <a:ext uri="{FF2B5EF4-FFF2-40B4-BE49-F238E27FC236}">
                <a16:creationId xmlns:a16="http://schemas.microsoft.com/office/drawing/2014/main" id="{500153F2-0DDE-2861-1DA8-D88555973C1E}"/>
              </a:ext>
            </a:extLst>
          </p:cNvPr>
          <p:cNvSpPr/>
          <p:nvPr/>
        </p:nvSpPr>
        <p:spPr>
          <a:xfrm>
            <a:off x="336326" y="1875140"/>
            <a:ext cx="3352128" cy="166818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algn="l"/>
            <a:r>
              <a:rPr lang="en-ID" sz="1200" b="0" i="0" dirty="0">
                <a:solidFill>
                  <a:schemeClr val="bg1"/>
                </a:solidFill>
                <a:effectLst/>
                <a:latin typeface="Söhne"/>
              </a:rPr>
              <a:t>Analisis Deskriptif  &amp; Esplorasi Visual memberikan insight </a:t>
            </a:r>
            <a:r>
              <a:rPr lang="en-ID" sz="1200" b="0" i="0" dirty="0" err="1">
                <a:solidFill>
                  <a:schemeClr val="bg1"/>
                </a:solidFill>
                <a:effectLst/>
                <a:latin typeface="Söhne"/>
              </a:rPr>
              <a:t>berikut</a:t>
            </a:r>
            <a:r>
              <a:rPr lang="en-ID" sz="1200" b="0" i="0" dirty="0">
                <a:solidFill>
                  <a:schemeClr val="bg1"/>
                </a:solidFill>
                <a:effectLst/>
                <a:latin typeface="Söhne"/>
              </a:rPr>
              <a:t>:</a:t>
            </a:r>
          </a:p>
          <a:p>
            <a:pPr algn="l"/>
            <a:endParaRPr lang="en-ID" sz="1200" dirty="0">
              <a:solidFill>
                <a:schemeClr val="bg1"/>
              </a:solidFill>
              <a:latin typeface="Söhne"/>
            </a:endParaRPr>
          </a:p>
          <a:p>
            <a:pPr algn="l"/>
            <a:r>
              <a:rPr lang="en-ID" sz="1200" b="0" i="0" dirty="0">
                <a:solidFill>
                  <a:schemeClr val="bg1"/>
                </a:solidFill>
                <a:effectLst/>
                <a:latin typeface="Söhne"/>
              </a:rPr>
              <a:t>Distribusi BMI: Indeks Massa Tubuh (BMI) terdistribusi hampir normal, terpusat sekitar 30, menunjukkan bahwa sebagian besar individu yang diasuransikan berada dalam kategori kelebihan berat badan hingga obesitas.</a:t>
            </a:r>
            <a:endParaRPr lang="en-ID" dirty="0"/>
          </a:p>
        </p:txBody>
      </p:sp>
    </p:spTree>
    <p:extLst>
      <p:ext uri="{BB962C8B-B14F-4D97-AF65-F5344CB8AC3E}">
        <p14:creationId xmlns:p14="http://schemas.microsoft.com/office/powerpoint/2010/main" val="422338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DB9490B9-EC6E-0839-B59B-EFD46D82E0A2}"/>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14A2B497-92D8-1A3B-576F-DFCB5078DC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5234632-5E86-A22C-FE5D-DBF6F3DA6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125380A5-C25A-7292-859E-D74A3BC61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FABB73FF-4656-FB39-2A42-CC4DBDC0BA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DCCFFBE0-6460-BE11-E279-8F8EAF5D427B}"/>
              </a:ext>
            </a:extLst>
          </p:cNvPr>
          <p:cNvPicPr>
            <a:picLocks noGrp="1" noChangeAspect="1"/>
          </p:cNvPicPr>
          <p:nvPr>
            <p:ph sz="quarter" idx="13"/>
          </p:nvPr>
        </p:nvPicPr>
        <p:blipFill rotWithShape="1">
          <a:blip r:embed="rId5" cstate="email">
            <a:alphaModFix amt="5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060C6503-5B02-ECFC-9C47-89A4D762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5B0496F-68B7-D0FD-952B-6424FF4E6E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122" name="Picture 2">
            <a:extLst>
              <a:ext uri="{FF2B5EF4-FFF2-40B4-BE49-F238E27FC236}">
                <a16:creationId xmlns:a16="http://schemas.microsoft.com/office/drawing/2014/main" id="{DAF8899F-CD35-F5F0-6421-8205CA4EF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562" y="636628"/>
            <a:ext cx="8045440" cy="50701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415802B-D877-3055-C8AA-E417102DC399}"/>
              </a:ext>
            </a:extLst>
          </p:cNvPr>
          <p:cNvSpPr/>
          <p:nvPr/>
        </p:nvSpPr>
        <p:spPr>
          <a:xfrm>
            <a:off x="336317" y="398091"/>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Exploratory Data Analysis</a:t>
            </a:r>
            <a:endParaRPr lang="en-US" dirty="0">
              <a:solidFill>
                <a:schemeClr val="bg1"/>
              </a:solidFill>
            </a:endParaRPr>
          </a:p>
          <a:p>
            <a:endParaRPr lang="en-ID" dirty="0"/>
          </a:p>
        </p:txBody>
      </p:sp>
      <p:sp>
        <p:nvSpPr>
          <p:cNvPr id="3" name="Rectangle: Rounded Corners 2">
            <a:extLst>
              <a:ext uri="{FF2B5EF4-FFF2-40B4-BE49-F238E27FC236}">
                <a16:creationId xmlns:a16="http://schemas.microsoft.com/office/drawing/2014/main" id="{4FB8B37E-6DD3-0AD4-9962-F46FD7CB9DFF}"/>
              </a:ext>
            </a:extLst>
          </p:cNvPr>
          <p:cNvSpPr/>
          <p:nvPr/>
        </p:nvSpPr>
        <p:spPr>
          <a:xfrm>
            <a:off x="336317" y="1904846"/>
            <a:ext cx="3352128" cy="166818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algn="l"/>
            <a:r>
              <a:rPr lang="en-ID" sz="1200" b="0" i="0" dirty="0">
                <a:solidFill>
                  <a:schemeClr val="bg1"/>
                </a:solidFill>
                <a:effectLst/>
                <a:latin typeface="Söhne"/>
              </a:rPr>
              <a:t>Analisis Deskriptif  &amp; Esplorasi Visual memberikan insight </a:t>
            </a:r>
            <a:r>
              <a:rPr lang="en-ID" sz="1200" b="0" i="0" dirty="0" err="1">
                <a:solidFill>
                  <a:schemeClr val="bg1"/>
                </a:solidFill>
                <a:effectLst/>
                <a:latin typeface="Söhne"/>
              </a:rPr>
              <a:t>berikut</a:t>
            </a:r>
            <a:r>
              <a:rPr lang="en-ID" sz="1200" b="0" i="0" dirty="0">
                <a:solidFill>
                  <a:schemeClr val="bg1"/>
                </a:solidFill>
                <a:effectLst/>
                <a:latin typeface="Söhne"/>
              </a:rPr>
              <a:t>:</a:t>
            </a:r>
          </a:p>
          <a:p>
            <a:pPr algn="l"/>
            <a:endParaRPr lang="en-ID" sz="1200" dirty="0">
              <a:solidFill>
                <a:schemeClr val="bg1"/>
              </a:solidFill>
              <a:latin typeface="Söhne"/>
            </a:endParaRPr>
          </a:p>
          <a:p>
            <a:pPr algn="l"/>
            <a:r>
              <a:rPr lang="en-ID" sz="1200" b="0" i="0" dirty="0">
                <a:solidFill>
                  <a:schemeClr val="bg1"/>
                </a:solidFill>
                <a:effectLst/>
                <a:latin typeface="Söhne"/>
              </a:rPr>
              <a:t>Biaya Asuransi berdasarkan Status Perokok: Terdapat perbedaan yang jelas dalam biaya antara perokok dan non-perokok, dengan perokok menghadapi biaya asuransi yang signifikan lebih tinggi.</a:t>
            </a:r>
          </a:p>
          <a:p>
            <a:endParaRPr lang="en-ID" dirty="0"/>
          </a:p>
        </p:txBody>
      </p:sp>
    </p:spTree>
    <p:extLst>
      <p:ext uri="{BB962C8B-B14F-4D97-AF65-F5344CB8AC3E}">
        <p14:creationId xmlns:p14="http://schemas.microsoft.com/office/powerpoint/2010/main" val="145915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B9B61044-443B-7119-0872-4065AF4B92DD}"/>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B87EDB23-C7B0-9DD0-B40B-CF5DFD942A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8F3944D-948B-326D-1067-97640C4B1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642D25C6-47E3-7513-F38E-5887EE867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11BABE0C-D3CA-4915-D182-CDFB224FF6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E54CC19B-50DB-B879-C2B5-53C0037A554E}"/>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1E0CF0FC-691D-997E-0B53-F31EDF836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DAFD93FB-CCDC-D263-0229-793BAE16A5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170" name="Picture 2">
            <a:extLst>
              <a:ext uri="{FF2B5EF4-FFF2-40B4-BE49-F238E27FC236}">
                <a16:creationId xmlns:a16="http://schemas.microsoft.com/office/drawing/2014/main" id="{BF7FDDF0-748E-89B2-DEA9-122079B70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1409" y="559509"/>
            <a:ext cx="8080571" cy="43980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54D4E15-F2C8-F038-0036-C17005EFF945}"/>
              </a:ext>
            </a:extLst>
          </p:cNvPr>
          <p:cNvSpPr/>
          <p:nvPr/>
        </p:nvSpPr>
        <p:spPr>
          <a:xfrm>
            <a:off x="336326" y="405799"/>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Exploratory Data Analysis</a:t>
            </a:r>
            <a:endParaRPr lang="en-US" dirty="0">
              <a:solidFill>
                <a:schemeClr val="bg1"/>
              </a:solidFill>
            </a:endParaRPr>
          </a:p>
          <a:p>
            <a:endParaRPr lang="en-ID" dirty="0"/>
          </a:p>
        </p:txBody>
      </p:sp>
    </p:spTree>
    <p:extLst>
      <p:ext uri="{BB962C8B-B14F-4D97-AF65-F5344CB8AC3E}">
        <p14:creationId xmlns:p14="http://schemas.microsoft.com/office/powerpoint/2010/main" val="326207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2F79F0A5-C7EC-3D95-F907-B6AB9E189967}"/>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B4B60034-5465-64B7-8672-233FB9B1ED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2A93803-D9A9-E232-B4F6-501D263BA4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E66FCFAE-E640-3DDC-B2F9-CF59DF542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53116957-C245-06D4-4C21-AAE50DDA6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4C9281BD-AC1B-2CE8-83C1-4A55003FD689}"/>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5BDF2E5E-8576-92A5-750E-CD6B6ED40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F5477494-D44D-A766-8ECA-BDCA3FDE0F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045D8F2-8BBA-10D0-5542-D06C63814228}"/>
              </a:ext>
            </a:extLst>
          </p:cNvPr>
          <p:cNvSpPr txBox="1"/>
          <p:nvPr/>
        </p:nvSpPr>
        <p:spPr>
          <a:xfrm>
            <a:off x="4340755" y="226623"/>
            <a:ext cx="7349961" cy="830997"/>
          </a:xfrm>
          <a:prstGeom prst="rect">
            <a:avLst/>
          </a:prstGeom>
          <a:noFill/>
        </p:spPr>
        <p:txBody>
          <a:bodyPr wrap="none" rtlCol="0">
            <a:spAutoFit/>
          </a:bodyPr>
          <a:lstStyle/>
          <a:p>
            <a:r>
              <a:rPr lang="en-ID" sz="1600" dirty="0">
                <a:latin typeface="Times New Roman" panose="02020603050405020304" pitchFamily="18" charset="0"/>
                <a:cs typeface="Times New Roman" panose="02020603050405020304" pitchFamily="18" charset="0"/>
              </a:rPr>
              <a:t>Selanjutnya, kami akan membuat Correlation Matrix untuk mengeksplorasi korelasi </a:t>
            </a:r>
          </a:p>
          <a:p>
            <a:r>
              <a:rPr lang="en-ID" sz="1600" dirty="0">
                <a:latin typeface="Times New Roman" panose="02020603050405020304" pitchFamily="18" charset="0"/>
                <a:cs typeface="Times New Roman" panose="02020603050405020304" pitchFamily="18" charset="0"/>
              </a:rPr>
              <a:t>dan pola dalam data, terutama fokus pada bagaimana berbagai faktor mempengaruhi </a:t>
            </a:r>
          </a:p>
          <a:p>
            <a:r>
              <a:rPr lang="en-ID" sz="1600" dirty="0">
                <a:latin typeface="Times New Roman" panose="02020603050405020304" pitchFamily="18" charset="0"/>
                <a:cs typeface="Times New Roman" panose="02020603050405020304" pitchFamily="18" charset="0"/>
              </a:rPr>
              <a:t>biaya asuransi.</a:t>
            </a:r>
          </a:p>
        </p:txBody>
      </p:sp>
      <p:pic>
        <p:nvPicPr>
          <p:cNvPr id="8194" name="Picture 2">
            <a:extLst>
              <a:ext uri="{FF2B5EF4-FFF2-40B4-BE49-F238E27FC236}">
                <a16:creationId xmlns:a16="http://schemas.microsoft.com/office/drawing/2014/main" id="{00B11B63-6737-32B5-3ECA-121D2C360F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6074" y="1057620"/>
            <a:ext cx="7981950"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06A3351-CE59-5684-4EB1-85C59BC9D158}"/>
              </a:ext>
            </a:extLst>
          </p:cNvPr>
          <p:cNvSpPr/>
          <p:nvPr/>
        </p:nvSpPr>
        <p:spPr>
          <a:xfrm>
            <a:off x="336326" y="405799"/>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Analisis Korelasi</a:t>
            </a:r>
            <a:endParaRPr lang="en-US" dirty="0">
              <a:solidFill>
                <a:schemeClr val="bg1"/>
              </a:solidFill>
            </a:endParaRPr>
          </a:p>
          <a:p>
            <a:endParaRPr lang="en-ID" dirty="0"/>
          </a:p>
        </p:txBody>
      </p:sp>
    </p:spTree>
    <p:extLst>
      <p:ext uri="{BB962C8B-B14F-4D97-AF65-F5344CB8AC3E}">
        <p14:creationId xmlns:p14="http://schemas.microsoft.com/office/powerpoint/2010/main" val="372832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041717C5-ED4A-F273-72C2-47BB54AE3EDA}"/>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F1F42225-620E-A17E-B5EF-A7B47C8788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26C7772-CB7E-457A-DAD4-AEDB53A0A9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583A2CBD-7015-2334-EBA1-F0126BC4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D8BFBAF1-1593-B5C3-BE4D-D9A3C21EF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E2008896-9AAB-5D66-11CC-46B5CA94A5CC}"/>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012BF7B6-FA66-7BEC-5952-C3F3FCC3D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85B199D-8F04-BFE2-E90C-E620B4995E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C77905F-4166-7825-0AFB-FABAC1A0A0EC}"/>
              </a:ext>
            </a:extLst>
          </p:cNvPr>
          <p:cNvSpPr txBox="1"/>
          <p:nvPr/>
        </p:nvSpPr>
        <p:spPr>
          <a:xfrm>
            <a:off x="4285561" y="281124"/>
            <a:ext cx="7349961" cy="830997"/>
          </a:xfrm>
          <a:prstGeom prst="rect">
            <a:avLst/>
          </a:prstGeom>
          <a:noFill/>
        </p:spPr>
        <p:txBody>
          <a:bodyPr wrap="none" rtlCol="0">
            <a:spAutoFit/>
          </a:bodyPr>
          <a:lstStyle/>
          <a:p>
            <a:r>
              <a:rPr lang="en-ID" sz="1600" dirty="0">
                <a:latin typeface="Times New Roman" panose="02020603050405020304" pitchFamily="18" charset="0"/>
                <a:cs typeface="Times New Roman" panose="02020603050405020304" pitchFamily="18" charset="0"/>
              </a:rPr>
              <a:t>Selanjutnya, kami akan melakukan </a:t>
            </a:r>
            <a:r>
              <a:rPr lang="en-ID" sz="1600" i="1" dirty="0">
                <a:latin typeface="Times New Roman" panose="02020603050405020304" pitchFamily="18" charset="0"/>
                <a:cs typeface="Times New Roman" panose="02020603050405020304" pitchFamily="18" charset="0"/>
              </a:rPr>
              <a:t>pairplot</a:t>
            </a:r>
            <a:r>
              <a:rPr lang="en-ID" sz="1600" dirty="0">
                <a:latin typeface="Times New Roman" panose="02020603050405020304" pitchFamily="18" charset="0"/>
                <a:cs typeface="Times New Roman" panose="02020603050405020304" pitchFamily="18" charset="0"/>
              </a:rPr>
              <a:t> untuk mengeksplorasi korelasi </a:t>
            </a:r>
          </a:p>
          <a:p>
            <a:r>
              <a:rPr lang="en-ID" sz="1600" dirty="0">
                <a:latin typeface="Times New Roman" panose="02020603050405020304" pitchFamily="18" charset="0"/>
                <a:cs typeface="Times New Roman" panose="02020603050405020304" pitchFamily="18" charset="0"/>
              </a:rPr>
              <a:t>dan pola dalam data, terutama fokus pada bagaimana berbagai faktor mempengaruhi </a:t>
            </a:r>
          </a:p>
          <a:p>
            <a:r>
              <a:rPr lang="en-ID" sz="1600" dirty="0">
                <a:latin typeface="Times New Roman" panose="02020603050405020304" pitchFamily="18" charset="0"/>
                <a:cs typeface="Times New Roman" panose="02020603050405020304" pitchFamily="18" charset="0"/>
              </a:rPr>
              <a:t>biaya</a:t>
            </a:r>
          </a:p>
        </p:txBody>
      </p:sp>
      <p:pic>
        <p:nvPicPr>
          <p:cNvPr id="9218" name="Picture 2">
            <a:extLst>
              <a:ext uri="{FF2B5EF4-FFF2-40B4-BE49-F238E27FC236}">
                <a16:creationId xmlns:a16="http://schemas.microsoft.com/office/drawing/2014/main" id="{6997E019-A667-E8B6-8311-25C06FC0D3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9160" y="895008"/>
            <a:ext cx="5985669" cy="591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91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C41723CF-15B1-7DE4-C5CE-1AA520771EBC}"/>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F9EF51B9-D979-4740-E056-830022407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96A92A6-6B10-3FAF-4078-916C04AC99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613D2BE9-0431-72AF-E2DB-1417B0554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AB2FB34D-99AA-0816-2D4C-5F11979E6F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38EAC0D7-442C-B2FB-C5E4-BEB04C10430A}"/>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ABD879BF-B9F2-4149-28F8-7BCAF0C6B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8E3022B7-C087-122D-FCAE-EDD2012029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82DA05A-6409-ADE6-476F-75ADD0550AAE}"/>
              </a:ext>
            </a:extLst>
          </p:cNvPr>
          <p:cNvSpPr txBox="1"/>
          <p:nvPr/>
        </p:nvSpPr>
        <p:spPr>
          <a:xfrm>
            <a:off x="4288025" y="209320"/>
            <a:ext cx="7685579" cy="5016758"/>
          </a:xfrm>
          <a:prstGeom prst="rect">
            <a:avLst/>
          </a:prstGeom>
          <a:noFill/>
        </p:spPr>
        <p:txBody>
          <a:bodyPr wrap="square" rtlCol="0">
            <a:spAutoFit/>
          </a:bodyPr>
          <a:lstStyle/>
          <a:p>
            <a:r>
              <a:rPr lang="en-ID" sz="1600" b="1" dirty="0">
                <a:latin typeface="Times New Roman" panose="02020603050405020304" pitchFamily="18" charset="0"/>
                <a:cs typeface="Times New Roman" panose="02020603050405020304" pitchFamily="18" charset="0"/>
              </a:rPr>
              <a:t>Exploratory Data Analysis mengungkapkan beberapa insight:</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Matriks Korelasi: Usia dan BMI menunjukkan korelasi positif dengan biaya asuransi, meskipun moderat. Ini menunjukkan bahwa seiring bertambahnya usia dan BMI, biaya asuransi juga meningkat. Jumlah anak memiliki korelasi yang sangat rendah dengan biaya.</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Pairplot dengan Status Merokok: Status merokok memiliki dampak signifikan terhadap biaya asuransi, seperti yang terlihat pada scatter plot. Perokok cenderung memiliki biaya yang lebih tinggi di semua usia dan BMI dibandingkan dengan non-perokok.</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Biaya Asuransi berdasarkan Jumlah Anak: Jumlah anak tidak menunjukkan tren yang jelas dengan biaya asuransi. Namun, individu dengan 3 anak atau lebih cenderung memiliki rentang biaya asuransi yang lebih luas.</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Biaya Asuransi berdasarkan Jenis Kelamin: Terdapat perbedaan kecil dalam biaya antara laki-laki dan perempuan, dengan laki-laki umumnya menghadapi biaya yang lebih tinggi.</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Biaya Asuransi berdasarkan Wilayah: Tidak tampak adanya perbedaan signifikan dalam biaya berdasarkan wilayah, menunjukkan bahwa lokasi mungkin bukan faktor utama dalam menentukan biaya asuransi.</a:t>
            </a:r>
          </a:p>
        </p:txBody>
      </p:sp>
    </p:spTree>
    <p:extLst>
      <p:ext uri="{BB962C8B-B14F-4D97-AF65-F5344CB8AC3E}">
        <p14:creationId xmlns:p14="http://schemas.microsoft.com/office/powerpoint/2010/main" val="171112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B0AAE88C-B267-EA59-FC14-E582BC5728FC}"/>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DDCB2254-51F9-71EE-29CD-C101AB4448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0C9D90F-9A18-6143-DC6C-AFAD3D83F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0CE36B0C-9E26-2C94-01BB-659522A13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0A60F838-0AE1-F84B-9CE6-340E9AEE53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B1882A70-D1CF-0026-51C9-29AC53C6BC44}"/>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CCDC3FC6-DE1F-FEFB-AC53-363794AD5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35760C8-F13F-4A36-969F-96E169EEB0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6F3F91B-7EE3-6C8C-5552-8B82E5918856}"/>
              </a:ext>
            </a:extLst>
          </p:cNvPr>
          <p:cNvSpPr txBox="1"/>
          <p:nvPr/>
        </p:nvSpPr>
        <p:spPr>
          <a:xfrm>
            <a:off x="4288025" y="209320"/>
            <a:ext cx="7685579" cy="3539430"/>
          </a:xfrm>
          <a:prstGeom prst="rect">
            <a:avLst/>
          </a:prstGeom>
          <a:noFill/>
        </p:spPr>
        <p:txBody>
          <a:bodyPr wrap="square" rtlCol="0">
            <a:spAutoFit/>
          </a:bodyPr>
          <a:lstStyle/>
          <a:p>
            <a:r>
              <a:rPr lang="en-ID" sz="1600" b="1" dirty="0">
                <a:effectLst/>
                <a:latin typeface="Times New Roman" panose="02020603050405020304" pitchFamily="18" charset="0"/>
                <a:cs typeface="Times New Roman" panose="02020603050405020304" pitchFamily="18" charset="0"/>
              </a:rPr>
              <a:t>Modeling Data : Model sederhana ke model yang lebih kompleks</a:t>
            </a:r>
          </a:p>
          <a:p>
            <a:endParaRPr lang="en-ID" sz="1600" dirty="0">
              <a:latin typeface="Times New Roman" panose="02020603050405020304" pitchFamily="18" charset="0"/>
              <a:cs typeface="Times New Roman" panose="02020603050405020304" pitchFamily="18" charset="0"/>
            </a:endParaRPr>
          </a:p>
          <a:p>
            <a:r>
              <a:rPr lang="en-ID" sz="1600" b="0" dirty="0">
                <a:effectLst/>
                <a:latin typeface="Times New Roman" panose="02020603050405020304" pitchFamily="18" charset="0"/>
                <a:cs typeface="Times New Roman" panose="02020603050405020304" pitchFamily="18" charset="0"/>
              </a:rPr>
              <a:t>Regresi linear sederhana</a:t>
            </a:r>
          </a:p>
          <a:p>
            <a:r>
              <a:rPr lang="en-ID" sz="1600" b="0" i="0" dirty="0">
                <a:solidFill>
                  <a:srgbClr val="0D0D0D"/>
                </a:solidFill>
                <a:effectLst/>
                <a:latin typeface="Söhne"/>
              </a:rPr>
              <a:t>Model regresi sederhana dalam machine learning adalah metode yang digunakan untuk memahami dan memprediksi hubungan antara satu variabel independen (biasanya disebut sebagai variabel prediktor) dan satu variabel dependen (biasanya disebut sebagai variabel target). Ide dasarnya adalah menggunakan data yang ada untuk membangun persamaan matematis yang menggambarkan hubungan antara variabel prediktor dan variabel target.</a:t>
            </a:r>
            <a:endParaRPr lang="en-ID" sz="1600" b="0" dirty="0">
              <a:effectLst/>
              <a:latin typeface="Times New Roman" panose="02020603050405020304" pitchFamily="18" charset="0"/>
              <a:cs typeface="Times New Roman" panose="02020603050405020304" pitchFamily="18" charset="0"/>
            </a:endParaRPr>
          </a:p>
          <a:p>
            <a:endParaRPr lang="en-ID" sz="1600" b="0" dirty="0">
              <a:effectLst/>
              <a:latin typeface="Times New Roman" panose="02020603050405020304" pitchFamily="18" charset="0"/>
              <a:cs typeface="Times New Roman" panose="02020603050405020304" pitchFamily="18" charset="0"/>
            </a:endParaRPr>
          </a:p>
          <a:p>
            <a:r>
              <a:rPr lang="en-ID" sz="1600" b="0" dirty="0">
                <a:effectLst/>
                <a:latin typeface="Times New Roman" panose="02020603050405020304" pitchFamily="18" charset="0"/>
                <a:cs typeface="Times New Roman" panose="02020603050405020304" pitchFamily="18" charset="0"/>
              </a:rPr>
              <a:t>Predictive Analysis menggunakan model regresi linier sederhana menghasilkan kesalahan kuadrat rata-rata (MSE) sekitar </a:t>
            </a:r>
            <a:r>
              <a:rPr lang="en-ID" sz="1600" dirty="0">
                <a:latin typeface="Times New Roman" panose="02020603050405020304" pitchFamily="18" charset="0"/>
                <a:cs typeface="Times New Roman" panose="02020603050405020304" pitchFamily="18" charset="0"/>
              </a:rPr>
              <a:t>3.589479e+07 </a:t>
            </a:r>
            <a:r>
              <a:rPr lang="en-ID" sz="1600" b="0" dirty="0">
                <a:effectLst/>
                <a:latin typeface="Times New Roman" panose="02020603050405020304" pitchFamily="18" charset="0"/>
                <a:cs typeface="Times New Roman" panose="02020603050405020304" pitchFamily="18" charset="0"/>
              </a:rPr>
              <a:t>dan skor R2 sebesar 0.80. </a:t>
            </a:r>
          </a:p>
          <a:p>
            <a:endParaRPr lang="en-ID" sz="1600" dirty="0">
              <a:latin typeface="Times New Roman" panose="02020603050405020304" pitchFamily="18" charset="0"/>
              <a:cs typeface="Times New Roman" panose="02020603050405020304" pitchFamily="18" charset="0"/>
            </a:endParaRPr>
          </a:p>
          <a:p>
            <a:r>
              <a:rPr lang="en-ID" sz="1600" b="0" dirty="0">
                <a:effectLst/>
                <a:latin typeface="Times New Roman" panose="02020603050405020304" pitchFamily="18" charset="0"/>
                <a:cs typeface="Times New Roman" panose="02020603050405020304" pitchFamily="18" charset="0"/>
              </a:rPr>
              <a:t>Skor R2, yang berkisar dari 0 hingga 1, menunjukkan bahwa sekitar 80% variabilitas dalam biaya asuransi dapat dijelaskan oleh model. </a:t>
            </a:r>
          </a:p>
        </p:txBody>
      </p:sp>
    </p:spTree>
    <p:extLst>
      <p:ext uri="{BB962C8B-B14F-4D97-AF65-F5344CB8AC3E}">
        <p14:creationId xmlns:p14="http://schemas.microsoft.com/office/powerpoint/2010/main" val="303504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05BD5999-9F97-F92D-AB50-F1C7BB492C01}"/>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6B86F727-A229-17BF-0BEC-340433EB4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E3EA9DF-86D2-D240-4192-C8ECDE0651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46263E0B-A95E-F7D2-716C-41285F453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477324F6-A408-24D1-3C5A-6E614504F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7011F0A1-F733-593B-873F-2F201154A414}"/>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492EB532-9384-A8F3-8AA5-1B0F5FD83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6555BE31-FDFD-AE48-6565-3EEF10B073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36E8C50-A45B-8D3D-DBC2-E3771CC5DF71}"/>
              </a:ext>
            </a:extLst>
          </p:cNvPr>
          <p:cNvSpPr txBox="1"/>
          <p:nvPr/>
        </p:nvSpPr>
        <p:spPr>
          <a:xfrm>
            <a:off x="4288025" y="209320"/>
            <a:ext cx="7685579" cy="1323439"/>
          </a:xfrm>
          <a:prstGeom prst="rect">
            <a:avLst/>
          </a:prstGeom>
          <a:noFill/>
        </p:spPr>
        <p:txBody>
          <a:bodyPr wrap="square" rtlCol="0">
            <a:spAutoFit/>
          </a:bodyPr>
          <a:lstStyle/>
          <a:p>
            <a:r>
              <a:rPr lang="en-ID" sz="1600" b="0" dirty="0">
                <a:effectLst/>
                <a:latin typeface="Times New Roman" panose="02020603050405020304" pitchFamily="18" charset="0"/>
                <a:cs typeface="Times New Roman" panose="02020603050405020304" pitchFamily="18" charset="0"/>
              </a:rPr>
              <a:t>Predictive Analysis menggunakan model regresi linier sederhana menghasilkan kesalahan kuadrat rata-rata (MSE) sekitar </a:t>
            </a:r>
            <a:r>
              <a:rPr lang="en-ID" sz="1600" dirty="0">
                <a:latin typeface="Times New Roman" panose="02020603050405020304" pitchFamily="18" charset="0"/>
                <a:cs typeface="Times New Roman" panose="02020603050405020304" pitchFamily="18" charset="0"/>
              </a:rPr>
              <a:t>3.589479e+07 </a:t>
            </a:r>
            <a:r>
              <a:rPr lang="en-ID" sz="1600" b="0" dirty="0">
                <a:effectLst/>
                <a:latin typeface="Times New Roman" panose="02020603050405020304" pitchFamily="18" charset="0"/>
                <a:cs typeface="Times New Roman" panose="02020603050405020304" pitchFamily="18" charset="0"/>
              </a:rPr>
              <a:t>dan skor R2 sebesar 0.80. </a:t>
            </a:r>
          </a:p>
          <a:p>
            <a:endParaRPr lang="en-ID" sz="1600" dirty="0">
              <a:latin typeface="Times New Roman" panose="02020603050405020304" pitchFamily="18" charset="0"/>
              <a:cs typeface="Times New Roman" panose="02020603050405020304" pitchFamily="18" charset="0"/>
            </a:endParaRPr>
          </a:p>
          <a:p>
            <a:r>
              <a:rPr lang="en-ID" sz="1600" b="0" dirty="0">
                <a:effectLst/>
                <a:latin typeface="Times New Roman" panose="02020603050405020304" pitchFamily="18" charset="0"/>
                <a:cs typeface="Times New Roman" panose="02020603050405020304" pitchFamily="18" charset="0"/>
              </a:rPr>
              <a:t>Skor R2, yang berkisar dari 0 hingga 1, menunjukkan bahwa sekitar 80% variabilitas dalam biaya asuransi dapat dijelaskan oleh model. </a:t>
            </a:r>
          </a:p>
        </p:txBody>
      </p:sp>
      <p:sp>
        <p:nvSpPr>
          <p:cNvPr id="2" name="TextBox 1">
            <a:extLst>
              <a:ext uri="{FF2B5EF4-FFF2-40B4-BE49-F238E27FC236}">
                <a16:creationId xmlns:a16="http://schemas.microsoft.com/office/drawing/2014/main" id="{4F46BBCC-A5F1-4AB5-2526-3F2D74C25D22}"/>
              </a:ext>
            </a:extLst>
          </p:cNvPr>
          <p:cNvSpPr txBox="1"/>
          <p:nvPr/>
        </p:nvSpPr>
        <p:spPr>
          <a:xfrm>
            <a:off x="4288025" y="1742079"/>
            <a:ext cx="7867530" cy="4031873"/>
          </a:xfrm>
          <a:prstGeom prst="rect">
            <a:avLst/>
          </a:prstGeom>
          <a:noFill/>
        </p:spPr>
        <p:txBody>
          <a:bodyPr wrap="square" rtlCol="0">
            <a:spAutoFit/>
          </a:bodyPr>
          <a:lstStyle/>
          <a:p>
            <a:r>
              <a:rPr lang="en-ID" sz="1600" b="0" dirty="0">
                <a:effectLst/>
                <a:latin typeface="Times New Roman" panose="02020603050405020304" pitchFamily="18" charset="0"/>
                <a:cs typeface="Times New Roman" panose="02020603050405020304" pitchFamily="18" charset="0"/>
              </a:rPr>
              <a:t>Untuk membuat model </a:t>
            </a:r>
            <a:r>
              <a:rPr lang="en-ID" sz="1600" b="0" i="1" dirty="0">
                <a:effectLst/>
                <a:latin typeface="Times New Roman" panose="02020603050405020304" pitchFamily="18" charset="0"/>
                <a:cs typeface="Times New Roman" panose="02020603050405020304" pitchFamily="18" charset="0"/>
              </a:rPr>
              <a:t>machine learning </a:t>
            </a:r>
            <a:r>
              <a:rPr lang="en-ID" sz="1600" b="0" dirty="0">
                <a:effectLst/>
                <a:latin typeface="Times New Roman" panose="02020603050405020304" pitchFamily="18" charset="0"/>
                <a:cs typeface="Times New Roman" panose="02020603050405020304" pitchFamily="18" charset="0"/>
              </a:rPr>
              <a:t>yang lebih kompleks dan mengevaluasinya dengan mempertimbangkan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 model, kita akan mengambil beberapa langkah. Pertama, kita akan menggunakan model regresi linier sebagai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 yang sudah kita buat sebelumnya. Kemudian, kita akan mencoba model yang lebih kompleks, seperti Random Forest, XGBoost, SVM, dll untuk melihat apakah kita dapat meningkatkan performa model dibandingkan dengan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a:t>
            </a:r>
          </a:p>
          <a:p>
            <a:br>
              <a:rPr lang="en-ID" sz="1600" b="0" dirty="0">
                <a:effectLst/>
                <a:latin typeface="Times New Roman" panose="02020603050405020304" pitchFamily="18" charset="0"/>
                <a:cs typeface="Times New Roman" panose="02020603050405020304" pitchFamily="18" charset="0"/>
              </a:rPr>
            </a:br>
            <a:r>
              <a:rPr lang="en-ID" sz="1600" b="0" dirty="0">
                <a:effectLst/>
                <a:latin typeface="Times New Roman" panose="02020603050405020304" pitchFamily="18" charset="0"/>
                <a:cs typeface="Times New Roman" panose="02020603050405020304" pitchFamily="18" charset="0"/>
              </a:rPr>
              <a:t>Langkah-langkahnya sebagai </a:t>
            </a:r>
            <a:r>
              <a:rPr lang="en-ID" sz="1600" b="0" dirty="0" err="1">
                <a:effectLst/>
                <a:latin typeface="Times New Roman" panose="02020603050405020304" pitchFamily="18" charset="0"/>
                <a:cs typeface="Times New Roman" panose="02020603050405020304" pitchFamily="18" charset="0"/>
              </a:rPr>
              <a:t>berikut</a:t>
            </a:r>
            <a:r>
              <a:rPr lang="en-ID" sz="1600" b="0" dirty="0">
                <a:effectLst/>
                <a:latin typeface="Times New Roman" panose="02020603050405020304" pitchFamily="18" charset="0"/>
                <a:cs typeface="Times New Roman" panose="02020603050405020304" pitchFamily="18" charset="0"/>
              </a:rPr>
              <a:t>:</a:t>
            </a:r>
          </a:p>
          <a:p>
            <a:br>
              <a:rPr lang="en-ID" sz="1600" b="0" dirty="0">
                <a:effectLst/>
                <a:latin typeface="Times New Roman" panose="02020603050405020304" pitchFamily="18" charset="0"/>
                <a:cs typeface="Times New Roman" panose="02020603050405020304" pitchFamily="18" charset="0"/>
              </a:rPr>
            </a:br>
            <a:r>
              <a:rPr lang="en-ID" sz="1600" b="0" dirty="0">
                <a:effectLst/>
                <a:latin typeface="Times New Roman" panose="02020603050405020304" pitchFamily="18" charset="0"/>
                <a:cs typeface="Times New Roman" panose="02020603050405020304" pitchFamily="18" charset="0"/>
              </a:rPr>
              <a:t>Model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 Model regresi linier yang sudah kita buat dan evaluasi dengan</a:t>
            </a:r>
          </a:p>
          <a:p>
            <a:r>
              <a:rPr lang="en-ID" sz="1600" b="0" dirty="0">
                <a:effectLst/>
                <a:latin typeface="Times New Roman" panose="02020603050405020304" pitchFamily="18" charset="0"/>
                <a:cs typeface="Times New Roman" panose="02020603050405020304" pitchFamily="18" charset="0"/>
              </a:rPr>
              <a:t>R2 score sekitar 0.80 akan dijadikan sebagai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a:t>
            </a:r>
          </a:p>
          <a:p>
            <a:br>
              <a:rPr lang="en-ID" sz="1600" b="0" dirty="0">
                <a:effectLst/>
                <a:latin typeface="Times New Roman" panose="02020603050405020304" pitchFamily="18" charset="0"/>
                <a:cs typeface="Times New Roman" panose="02020603050405020304" pitchFamily="18" charset="0"/>
              </a:rPr>
            </a:br>
            <a:r>
              <a:rPr lang="en-ID" sz="1600" b="0" dirty="0">
                <a:effectLst/>
                <a:latin typeface="Times New Roman" panose="02020603050405020304" pitchFamily="18" charset="0"/>
                <a:cs typeface="Times New Roman" panose="02020603050405020304" pitchFamily="18" charset="0"/>
              </a:rPr>
              <a:t>Model Kompleks: Akan menggunakan Random Forest Regressor, XGBoost, SVM, dll</a:t>
            </a:r>
          </a:p>
          <a:p>
            <a:endParaRPr lang="en-ID" sz="1600" b="0" dirty="0">
              <a:effectLst/>
              <a:latin typeface="Times New Roman" panose="02020603050405020304" pitchFamily="18" charset="0"/>
              <a:cs typeface="Times New Roman" panose="02020603050405020304" pitchFamily="18" charset="0"/>
            </a:endParaRPr>
          </a:p>
          <a:p>
            <a:r>
              <a:rPr lang="en-ID" sz="1600" b="0" dirty="0">
                <a:effectLst/>
                <a:latin typeface="Times New Roman" panose="02020603050405020304" pitchFamily="18" charset="0"/>
                <a:cs typeface="Times New Roman" panose="02020603050405020304" pitchFamily="18" charset="0"/>
              </a:rPr>
              <a:t>Evaluasi Model: Kita akan membandingkan performa kedua model tersebut menggunakan R2 score dan </a:t>
            </a:r>
            <a:r>
              <a:rPr lang="en-ID" sz="1600" b="0" i="1" dirty="0">
                <a:effectLst/>
                <a:latin typeface="Times New Roman" panose="02020603050405020304" pitchFamily="18" charset="0"/>
                <a:cs typeface="Times New Roman" panose="02020603050405020304" pitchFamily="18" charset="0"/>
              </a:rPr>
              <a:t>Mean Squared Error </a:t>
            </a:r>
            <a:r>
              <a:rPr lang="en-ID" sz="1600" b="0" dirty="0">
                <a:effectLst/>
                <a:latin typeface="Times New Roman" panose="02020603050405020304" pitchFamily="18" charset="0"/>
                <a:cs typeface="Times New Roman" panose="02020603050405020304" pitchFamily="18" charset="0"/>
              </a:rPr>
              <a:t>(MSE) sebagai metrik evaluasi.</a:t>
            </a:r>
          </a:p>
        </p:txBody>
      </p:sp>
    </p:spTree>
    <p:extLst>
      <p:ext uri="{BB962C8B-B14F-4D97-AF65-F5344CB8AC3E}">
        <p14:creationId xmlns:p14="http://schemas.microsoft.com/office/powerpoint/2010/main" val="3870942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55FE9418-16C8-364F-AE0D-94C0FC6037B2}"/>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56888F09-CE12-180E-5285-E454F11B4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2C5B2D9-13ED-C4C0-2A2B-8053BD1C66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5E681922-1F34-6FC4-43B4-E70587A0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85B22D8E-AD97-A7A6-782E-C51A66C729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EB9AFC0E-D2B8-DF8B-8531-7F6906F58EA4}"/>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661107D8-DC60-1490-4266-56326159F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6CE27E5E-65B5-04F9-58CE-083A8A528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Table 1">
            <a:extLst>
              <a:ext uri="{FF2B5EF4-FFF2-40B4-BE49-F238E27FC236}">
                <a16:creationId xmlns:a16="http://schemas.microsoft.com/office/drawing/2014/main" id="{5DB3AA83-F03A-09C5-42B2-7E06E75A7A7A}"/>
              </a:ext>
            </a:extLst>
          </p:cNvPr>
          <p:cNvGraphicFramePr>
            <a:graphicFrameLocks noGrp="1"/>
          </p:cNvGraphicFramePr>
          <p:nvPr>
            <p:extLst>
              <p:ext uri="{D42A27DB-BD31-4B8C-83A1-F6EECF244321}">
                <p14:modId xmlns:p14="http://schemas.microsoft.com/office/powerpoint/2010/main" val="1231345269"/>
              </p:ext>
            </p:extLst>
          </p:nvPr>
        </p:nvGraphicFramePr>
        <p:xfrm>
          <a:off x="4106074" y="511082"/>
          <a:ext cx="8046685" cy="3261360"/>
        </p:xfrm>
        <a:graphic>
          <a:graphicData uri="http://schemas.openxmlformats.org/drawingml/2006/table">
            <a:tbl>
              <a:tblPr firstRow="1" bandRow="1">
                <a:tableStyleId>{5C22544A-7EE6-4342-B048-85BDC9FD1C3A}</a:tableStyleId>
              </a:tblPr>
              <a:tblGrid>
                <a:gridCol w="1609337">
                  <a:extLst>
                    <a:ext uri="{9D8B030D-6E8A-4147-A177-3AD203B41FA5}">
                      <a16:colId xmlns:a16="http://schemas.microsoft.com/office/drawing/2014/main" val="3915067803"/>
                    </a:ext>
                  </a:extLst>
                </a:gridCol>
                <a:gridCol w="1609337">
                  <a:extLst>
                    <a:ext uri="{9D8B030D-6E8A-4147-A177-3AD203B41FA5}">
                      <a16:colId xmlns:a16="http://schemas.microsoft.com/office/drawing/2014/main" val="2373707516"/>
                    </a:ext>
                  </a:extLst>
                </a:gridCol>
                <a:gridCol w="1609337">
                  <a:extLst>
                    <a:ext uri="{9D8B030D-6E8A-4147-A177-3AD203B41FA5}">
                      <a16:colId xmlns:a16="http://schemas.microsoft.com/office/drawing/2014/main" val="3297640451"/>
                    </a:ext>
                  </a:extLst>
                </a:gridCol>
                <a:gridCol w="1609337">
                  <a:extLst>
                    <a:ext uri="{9D8B030D-6E8A-4147-A177-3AD203B41FA5}">
                      <a16:colId xmlns:a16="http://schemas.microsoft.com/office/drawing/2014/main" val="462696118"/>
                    </a:ext>
                  </a:extLst>
                </a:gridCol>
                <a:gridCol w="1609337">
                  <a:extLst>
                    <a:ext uri="{9D8B030D-6E8A-4147-A177-3AD203B41FA5}">
                      <a16:colId xmlns:a16="http://schemas.microsoft.com/office/drawing/2014/main" val="1103427315"/>
                    </a:ext>
                  </a:extLst>
                </a:gridCol>
              </a:tblGrid>
              <a:tr h="370840">
                <a:tc>
                  <a:txBody>
                    <a:bodyPr/>
                    <a:lstStyle/>
                    <a:p>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MSE </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R2</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MAE </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MAPE</a:t>
                      </a:r>
                      <a:endParaRPr lang="en-ID" dirty="0"/>
                    </a:p>
                  </a:txBody>
                  <a:tcPr>
                    <a:solidFill>
                      <a:schemeClr val="accent2">
                        <a:lumMod val="75000"/>
                      </a:schemeClr>
                    </a:solidFill>
                  </a:tcPr>
                </a:tc>
                <a:extLst>
                  <a:ext uri="{0D108BD9-81ED-4DB2-BD59-A6C34878D82A}">
                    <a16:rowId xmlns:a16="http://schemas.microsoft.com/office/drawing/2014/main" val="3683881052"/>
                  </a:ext>
                </a:extLst>
              </a:tr>
              <a:tr h="370840">
                <a:tc>
                  <a:txBody>
                    <a:bodyPr/>
                    <a:lstStyle/>
                    <a:p>
                      <a:r>
                        <a:rPr lang="en-ID" sz="1400" b="0" i="0" kern="1200" dirty="0">
                          <a:solidFill>
                            <a:schemeClr val="dk1"/>
                          </a:solidFill>
                          <a:effectLst/>
                          <a:latin typeface="+mn-lt"/>
                          <a:ea typeface="+mn-ea"/>
                          <a:cs typeface="+mn-cs"/>
                        </a:rPr>
                        <a:t>Linear Regression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35894786.169227</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0.804660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4173.186579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41.193140</a:t>
                      </a:r>
                      <a:endParaRPr lang="en-ID" sz="1400" dirty="0"/>
                    </a:p>
                  </a:txBody>
                  <a:tcPr>
                    <a:solidFill>
                      <a:srgbClr val="93DFCE"/>
                    </a:solidFill>
                  </a:tcPr>
                </a:tc>
                <a:extLst>
                  <a:ext uri="{0D108BD9-81ED-4DB2-BD59-A6C34878D82A}">
                    <a16:rowId xmlns:a16="http://schemas.microsoft.com/office/drawing/2014/main" val="927632015"/>
                  </a:ext>
                </a:extLst>
              </a:tr>
              <a:tr h="370840">
                <a:tc>
                  <a:txBody>
                    <a:bodyPr/>
                    <a:lstStyle/>
                    <a:p>
                      <a:r>
                        <a:rPr lang="en-ID" sz="1400" b="0" i="0" kern="1200" dirty="0">
                          <a:solidFill>
                            <a:schemeClr val="dk1"/>
                          </a:solidFill>
                          <a:effectLst/>
                          <a:latin typeface="+mn-lt"/>
                          <a:ea typeface="+mn-ea"/>
                          <a:cs typeface="+mn-cs"/>
                        </a:rPr>
                        <a:t>Random Forest Regressor </a:t>
                      </a:r>
                      <a:endParaRPr lang="en-ID" sz="1400" dirty="0"/>
                    </a:p>
                  </a:txBody>
                  <a:tcPr/>
                </a:tc>
                <a:tc>
                  <a:txBody>
                    <a:bodyPr/>
                    <a:lstStyle/>
                    <a:p>
                      <a:pPr algn="ctr"/>
                      <a:r>
                        <a:rPr lang="en-ID" sz="1400" b="0" i="0" kern="1200" dirty="0">
                          <a:solidFill>
                            <a:schemeClr val="dk1"/>
                          </a:solidFill>
                          <a:effectLst/>
                          <a:highlight>
                            <a:srgbClr val="FFFF00"/>
                          </a:highlight>
                          <a:latin typeface="+mn-lt"/>
                          <a:ea typeface="+mn-ea"/>
                          <a:cs typeface="+mn-cs"/>
                        </a:rPr>
                        <a:t>21196800.078058 </a:t>
                      </a:r>
                      <a:endParaRPr lang="en-ID" sz="1400" dirty="0">
                        <a:highlight>
                          <a:srgbClr val="FFFF00"/>
                        </a:highlight>
                      </a:endParaRPr>
                    </a:p>
                  </a:txBody>
                  <a:tcPr/>
                </a:tc>
                <a:tc>
                  <a:txBody>
                    <a:bodyPr/>
                    <a:lstStyle/>
                    <a:p>
                      <a:pPr algn="ctr"/>
                      <a:r>
                        <a:rPr lang="en-ID" sz="1400" b="0" i="0" kern="1200" dirty="0">
                          <a:solidFill>
                            <a:schemeClr val="dk1"/>
                          </a:solidFill>
                          <a:effectLst/>
                          <a:highlight>
                            <a:srgbClr val="FFFF00"/>
                          </a:highlight>
                          <a:latin typeface="+mn-lt"/>
                          <a:ea typeface="+mn-ea"/>
                          <a:cs typeface="+mn-cs"/>
                        </a:rPr>
                        <a:t>0.884647</a:t>
                      </a:r>
                      <a:r>
                        <a:rPr lang="en-ID" sz="1400" b="0" i="0" kern="1200" dirty="0">
                          <a:solidFill>
                            <a:schemeClr val="dk1"/>
                          </a:solidFill>
                          <a:effectLst/>
                          <a:latin typeface="+mn-lt"/>
                          <a:ea typeface="+mn-ea"/>
                          <a:cs typeface="+mn-cs"/>
                        </a:rPr>
                        <a:t> </a:t>
                      </a:r>
                      <a:endParaRPr lang="en-ID" sz="1400" dirty="0"/>
                    </a:p>
                  </a:txBody>
                  <a:tcPr/>
                </a:tc>
                <a:tc>
                  <a:txBody>
                    <a:bodyPr/>
                    <a:lstStyle/>
                    <a:p>
                      <a:pPr algn="ctr"/>
                      <a:r>
                        <a:rPr lang="en-ID" sz="1400" b="0" i="0" kern="1200" dirty="0">
                          <a:solidFill>
                            <a:schemeClr val="dk1"/>
                          </a:solidFill>
                          <a:effectLst/>
                          <a:latin typeface="+mn-lt"/>
                          <a:ea typeface="+mn-ea"/>
                          <a:cs typeface="+mn-cs"/>
                        </a:rPr>
                        <a:t>2558.622131 </a:t>
                      </a:r>
                      <a:endParaRPr lang="en-ID" sz="1400" dirty="0"/>
                    </a:p>
                  </a:txBody>
                  <a:tcPr/>
                </a:tc>
                <a:tc>
                  <a:txBody>
                    <a:bodyPr/>
                    <a:lstStyle/>
                    <a:p>
                      <a:pPr algn="ctr"/>
                      <a:r>
                        <a:rPr lang="en-ID" sz="1400" b="0" i="0" kern="1200" dirty="0">
                          <a:solidFill>
                            <a:schemeClr val="dk1"/>
                          </a:solidFill>
                          <a:effectLst/>
                          <a:latin typeface="+mn-lt"/>
                          <a:ea typeface="+mn-ea"/>
                          <a:cs typeface="+mn-cs"/>
                        </a:rPr>
                        <a:t>35.821196</a:t>
                      </a:r>
                      <a:endParaRPr lang="en-ID" sz="1400" dirty="0"/>
                    </a:p>
                  </a:txBody>
                  <a:tcPr/>
                </a:tc>
                <a:extLst>
                  <a:ext uri="{0D108BD9-81ED-4DB2-BD59-A6C34878D82A}">
                    <a16:rowId xmlns:a16="http://schemas.microsoft.com/office/drawing/2014/main" val="810308009"/>
                  </a:ext>
                </a:extLst>
              </a:tr>
              <a:tr h="370840">
                <a:tc>
                  <a:txBody>
                    <a:bodyPr/>
                    <a:lstStyle/>
                    <a:p>
                      <a:r>
                        <a:rPr lang="en-ID" sz="1400" b="0" i="0" kern="1200" dirty="0">
                          <a:solidFill>
                            <a:schemeClr val="dk1"/>
                          </a:solidFill>
                          <a:effectLst/>
                          <a:latin typeface="+mn-lt"/>
                          <a:ea typeface="+mn-ea"/>
                          <a:cs typeface="+mn-cs"/>
                        </a:rPr>
                        <a:t>XGB Regressor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26239911.330977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0.857202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2964.578247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42.604564</a:t>
                      </a:r>
                      <a:endParaRPr lang="en-ID" sz="1400" dirty="0"/>
                    </a:p>
                  </a:txBody>
                  <a:tcPr>
                    <a:solidFill>
                      <a:srgbClr val="93DFCE"/>
                    </a:solidFill>
                  </a:tcPr>
                </a:tc>
                <a:extLst>
                  <a:ext uri="{0D108BD9-81ED-4DB2-BD59-A6C34878D82A}">
                    <a16:rowId xmlns:a16="http://schemas.microsoft.com/office/drawing/2014/main" val="2984960962"/>
                  </a:ext>
                </a:extLst>
              </a:tr>
              <a:tr h="370840">
                <a:tc>
                  <a:txBody>
                    <a:bodyPr/>
                    <a:lstStyle/>
                    <a:p>
                      <a:r>
                        <a:rPr lang="en-ID" sz="1400" b="0" i="0" kern="1200" dirty="0">
                          <a:solidFill>
                            <a:schemeClr val="dk1"/>
                          </a:solidFill>
                          <a:effectLst/>
                          <a:latin typeface="+mn-lt"/>
                          <a:ea typeface="+mn-ea"/>
                          <a:cs typeface="+mn-cs"/>
                        </a:rPr>
                        <a:t>SVR </a:t>
                      </a:r>
                      <a:endParaRPr lang="en-ID" sz="1400" dirty="0"/>
                    </a:p>
                  </a:txBody>
                  <a:tcPr/>
                </a:tc>
                <a:tc>
                  <a:txBody>
                    <a:bodyPr/>
                    <a:lstStyle/>
                    <a:p>
                      <a:pPr algn="ctr"/>
                      <a:r>
                        <a:rPr lang="en-ID" sz="1400" b="0" i="0" kern="1200" dirty="0">
                          <a:solidFill>
                            <a:schemeClr val="dk1"/>
                          </a:solidFill>
                          <a:effectLst/>
                          <a:latin typeface="+mn-lt"/>
                          <a:ea typeface="+mn-ea"/>
                          <a:cs typeface="+mn-cs"/>
                        </a:rPr>
                        <a:t>207457289.74782</a:t>
                      </a:r>
                      <a:endParaRPr lang="en-ID" sz="1400" dirty="0"/>
                    </a:p>
                  </a:txBody>
                  <a:tcPr/>
                </a:tc>
                <a:tc>
                  <a:txBody>
                    <a:bodyPr/>
                    <a:lstStyle/>
                    <a:p>
                      <a:pPr algn="ctr"/>
                      <a:r>
                        <a:rPr lang="en-ID" sz="1400" b="0" i="0" kern="1200" dirty="0">
                          <a:solidFill>
                            <a:schemeClr val="dk1"/>
                          </a:solidFill>
                          <a:effectLst/>
                          <a:latin typeface="+mn-lt"/>
                          <a:ea typeface="+mn-ea"/>
                          <a:cs typeface="+mn-cs"/>
                        </a:rPr>
                        <a:t>-0.128982 </a:t>
                      </a:r>
                      <a:endParaRPr lang="en-ID" sz="1400" dirty="0"/>
                    </a:p>
                  </a:txBody>
                  <a:tcPr/>
                </a:tc>
                <a:tc>
                  <a:txBody>
                    <a:bodyPr/>
                    <a:lstStyle/>
                    <a:p>
                      <a:pPr algn="ctr"/>
                      <a:r>
                        <a:rPr lang="en-ID" sz="1400" b="0" i="0" kern="1200" dirty="0">
                          <a:solidFill>
                            <a:schemeClr val="dk1"/>
                          </a:solidFill>
                          <a:effectLst/>
                          <a:latin typeface="+mn-lt"/>
                          <a:ea typeface="+mn-ea"/>
                          <a:cs typeface="+mn-cs"/>
                        </a:rPr>
                        <a:t>7388.377593 </a:t>
                      </a:r>
                      <a:endParaRPr lang="en-ID" sz="1400" dirty="0"/>
                    </a:p>
                  </a:txBody>
                  <a:tcPr/>
                </a:tc>
                <a:tc>
                  <a:txBody>
                    <a:bodyPr/>
                    <a:lstStyle/>
                    <a:p>
                      <a:pPr algn="ctr"/>
                      <a:r>
                        <a:rPr lang="en-ID" sz="1400" b="0" i="0" kern="1200" dirty="0">
                          <a:solidFill>
                            <a:schemeClr val="dk1"/>
                          </a:solidFill>
                          <a:effectLst/>
                          <a:latin typeface="+mn-lt"/>
                          <a:ea typeface="+mn-ea"/>
                          <a:cs typeface="+mn-cs"/>
                        </a:rPr>
                        <a:t>29.289798</a:t>
                      </a:r>
                      <a:endParaRPr lang="en-ID" sz="1400" dirty="0"/>
                    </a:p>
                  </a:txBody>
                  <a:tcPr/>
                </a:tc>
                <a:extLst>
                  <a:ext uri="{0D108BD9-81ED-4DB2-BD59-A6C34878D82A}">
                    <a16:rowId xmlns:a16="http://schemas.microsoft.com/office/drawing/2014/main" val="1335219191"/>
                  </a:ext>
                </a:extLst>
              </a:tr>
              <a:tr h="370840">
                <a:tc>
                  <a:txBody>
                    <a:bodyPr/>
                    <a:lstStyle/>
                    <a:p>
                      <a:r>
                        <a:rPr lang="en-ID" sz="1400" b="0" i="0" kern="1200" dirty="0">
                          <a:solidFill>
                            <a:schemeClr val="dk1"/>
                          </a:solidFill>
                          <a:effectLst/>
                          <a:latin typeface="+mn-lt"/>
                          <a:ea typeface="+mn-ea"/>
                          <a:cs typeface="+mn-cs"/>
                        </a:rPr>
                        <a:t>Kneighbors Regressor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142619541.22895</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0.223865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7606.442128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72.133468</a:t>
                      </a:r>
                      <a:endParaRPr lang="en-ID" sz="1400" dirty="0"/>
                    </a:p>
                  </a:txBody>
                  <a:tcPr>
                    <a:solidFill>
                      <a:srgbClr val="93DFCE"/>
                    </a:solidFill>
                  </a:tcPr>
                </a:tc>
                <a:extLst>
                  <a:ext uri="{0D108BD9-81ED-4DB2-BD59-A6C34878D82A}">
                    <a16:rowId xmlns:a16="http://schemas.microsoft.com/office/drawing/2014/main" val="3777062687"/>
                  </a:ext>
                </a:extLst>
              </a:tr>
              <a:tr h="370840">
                <a:tc>
                  <a:txBody>
                    <a:bodyPr/>
                    <a:lstStyle/>
                    <a:p>
                      <a:r>
                        <a:rPr lang="en-ID" sz="1400" b="0" i="0" kern="1200" dirty="0">
                          <a:solidFill>
                            <a:schemeClr val="dk1"/>
                          </a:solidFill>
                          <a:effectLst/>
                          <a:latin typeface="+mn-lt"/>
                          <a:ea typeface="+mn-ea"/>
                          <a:cs typeface="+mn-cs"/>
                        </a:rPr>
                        <a:t>Ridge </a:t>
                      </a:r>
                      <a:endParaRPr lang="en-ID" sz="1400" dirty="0"/>
                    </a:p>
                  </a:txBody>
                  <a:tcPr/>
                </a:tc>
                <a:tc>
                  <a:txBody>
                    <a:bodyPr/>
                    <a:lstStyle/>
                    <a:p>
                      <a:pPr algn="ctr"/>
                      <a:r>
                        <a:rPr lang="en-ID" sz="1400" b="0" i="0" kern="1200" dirty="0">
                          <a:solidFill>
                            <a:schemeClr val="dk1"/>
                          </a:solidFill>
                          <a:effectLst/>
                          <a:latin typeface="+mn-lt"/>
                          <a:ea typeface="+mn-ea"/>
                          <a:cs typeface="+mn-cs"/>
                        </a:rPr>
                        <a:t>35982258.342202</a:t>
                      </a:r>
                      <a:endParaRPr lang="en-ID" sz="1400" dirty="0"/>
                    </a:p>
                  </a:txBody>
                  <a:tcPr/>
                </a:tc>
                <a:tc>
                  <a:txBody>
                    <a:bodyPr/>
                    <a:lstStyle/>
                    <a:p>
                      <a:pPr algn="ctr"/>
                      <a:r>
                        <a:rPr lang="en-ID" sz="1400" b="0" i="0" kern="1200" dirty="0">
                          <a:solidFill>
                            <a:schemeClr val="dk1"/>
                          </a:solidFill>
                          <a:effectLst/>
                          <a:latin typeface="+mn-lt"/>
                          <a:ea typeface="+mn-ea"/>
                          <a:cs typeface="+mn-cs"/>
                        </a:rPr>
                        <a:t>0.804185 </a:t>
                      </a:r>
                      <a:endParaRPr lang="en-ID" sz="1400" dirty="0"/>
                    </a:p>
                  </a:txBody>
                  <a:tcPr/>
                </a:tc>
                <a:tc>
                  <a:txBody>
                    <a:bodyPr/>
                    <a:lstStyle/>
                    <a:p>
                      <a:pPr algn="ctr"/>
                      <a:r>
                        <a:rPr lang="en-ID" sz="1400" b="0" i="0" kern="1200" dirty="0">
                          <a:solidFill>
                            <a:schemeClr val="dk1"/>
                          </a:solidFill>
                          <a:effectLst/>
                          <a:latin typeface="+mn-lt"/>
                          <a:ea typeface="+mn-ea"/>
                          <a:cs typeface="+mn-cs"/>
                        </a:rPr>
                        <a:t>4181.180116 </a:t>
                      </a:r>
                      <a:endParaRPr lang="en-ID" sz="1400" dirty="0"/>
                    </a:p>
                  </a:txBody>
                  <a:tcPr/>
                </a:tc>
                <a:tc>
                  <a:txBody>
                    <a:bodyPr/>
                    <a:lstStyle/>
                    <a:p>
                      <a:pPr algn="ctr"/>
                      <a:r>
                        <a:rPr lang="en-ID" sz="1400" b="0" i="0" kern="1200" dirty="0">
                          <a:solidFill>
                            <a:schemeClr val="dk1"/>
                          </a:solidFill>
                          <a:effectLst/>
                          <a:latin typeface="+mn-lt"/>
                          <a:ea typeface="+mn-ea"/>
                          <a:cs typeface="+mn-cs"/>
                        </a:rPr>
                        <a:t>41.305272</a:t>
                      </a:r>
                      <a:endParaRPr lang="en-ID" sz="1400" dirty="0"/>
                    </a:p>
                  </a:txBody>
                  <a:tcPr/>
                </a:tc>
                <a:extLst>
                  <a:ext uri="{0D108BD9-81ED-4DB2-BD59-A6C34878D82A}">
                    <a16:rowId xmlns:a16="http://schemas.microsoft.com/office/drawing/2014/main" val="1634104030"/>
                  </a:ext>
                </a:extLst>
              </a:tr>
              <a:tr h="370840">
                <a:tc>
                  <a:txBody>
                    <a:bodyPr/>
                    <a:lstStyle/>
                    <a:p>
                      <a:r>
                        <a:rPr lang="en-ID" sz="1400" b="0" i="0" kern="1200" dirty="0">
                          <a:solidFill>
                            <a:schemeClr val="dk1"/>
                          </a:solidFill>
                          <a:effectLst/>
                          <a:latin typeface="+mn-lt"/>
                          <a:ea typeface="+mn-ea"/>
                          <a:cs typeface="+mn-cs"/>
                        </a:rPr>
                        <a:t>Lasso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35906230.256829</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0.804598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4174.020676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41.210158</a:t>
                      </a:r>
                      <a:endParaRPr lang="en-ID" sz="1400" dirty="0"/>
                    </a:p>
                  </a:txBody>
                  <a:tcPr>
                    <a:solidFill>
                      <a:srgbClr val="93DFCE"/>
                    </a:solidFill>
                  </a:tcPr>
                </a:tc>
                <a:extLst>
                  <a:ext uri="{0D108BD9-81ED-4DB2-BD59-A6C34878D82A}">
                    <a16:rowId xmlns:a16="http://schemas.microsoft.com/office/drawing/2014/main" val="851264558"/>
                  </a:ext>
                </a:extLst>
              </a:tr>
            </a:tbl>
          </a:graphicData>
        </a:graphic>
      </p:graphicFrame>
      <p:sp>
        <p:nvSpPr>
          <p:cNvPr id="3" name="TextBox 2">
            <a:extLst>
              <a:ext uri="{FF2B5EF4-FFF2-40B4-BE49-F238E27FC236}">
                <a16:creationId xmlns:a16="http://schemas.microsoft.com/office/drawing/2014/main" id="{1F5E9EB7-9F36-3A31-45BD-07EC314B0965}"/>
              </a:ext>
            </a:extLst>
          </p:cNvPr>
          <p:cNvSpPr txBox="1"/>
          <p:nvPr/>
        </p:nvSpPr>
        <p:spPr>
          <a:xfrm>
            <a:off x="4120450" y="86264"/>
            <a:ext cx="2326150"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Hasil Evaluasi Data Test</a:t>
            </a:r>
            <a:endParaRPr lang="en-ID"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F332937-D7DF-35E2-1397-AFAC7E776EE0}"/>
              </a:ext>
            </a:extLst>
          </p:cNvPr>
          <p:cNvSpPr txBox="1"/>
          <p:nvPr/>
        </p:nvSpPr>
        <p:spPr>
          <a:xfrm>
            <a:off x="4106074" y="3858706"/>
            <a:ext cx="8122736" cy="1323439"/>
          </a:xfrm>
          <a:prstGeom prst="rect">
            <a:avLst/>
          </a:prstGeom>
          <a:noFill/>
        </p:spPr>
        <p:txBody>
          <a:bodyPr wrap="none" rtlCol="0">
            <a:spAutoFit/>
          </a:bodyPr>
          <a:lstStyle/>
          <a:p>
            <a:r>
              <a:rPr lang="en-ID" sz="1600" dirty="0">
                <a:latin typeface="Times New Roman" panose="02020603050405020304" pitchFamily="18" charset="0"/>
                <a:cs typeface="Times New Roman" panose="02020603050405020304" pitchFamily="18" charset="0"/>
              </a:rPr>
              <a:t>Predictive</a:t>
            </a:r>
            <a:r>
              <a:rPr lang="en-ID" sz="1600" b="0" i="0" dirty="0">
                <a:solidFill>
                  <a:srgbClr val="D5D5D5"/>
                </a:solidFill>
                <a:effectLst/>
                <a:latin typeface="Roboto" panose="02000000000000000000" pitchFamily="2" charset="0"/>
              </a:rPr>
              <a:t> </a:t>
            </a:r>
            <a:r>
              <a:rPr lang="en-ID" sz="1600" dirty="0">
                <a:latin typeface="Times New Roman" panose="02020603050405020304" pitchFamily="18" charset="0"/>
                <a:cs typeface="Times New Roman" panose="02020603050405020304" pitchFamily="18" charset="0"/>
              </a:rPr>
              <a:t>Analysis terbaik menggunakan model Random Forest Regressor menghasilkan </a:t>
            </a:r>
          </a:p>
          <a:p>
            <a:r>
              <a:rPr lang="en-ID" sz="1600" dirty="0">
                <a:latin typeface="Times New Roman" panose="02020603050405020304" pitchFamily="18" charset="0"/>
                <a:cs typeface="Times New Roman" panose="02020603050405020304" pitchFamily="18" charset="0"/>
              </a:rPr>
              <a:t>kesalahan kuadrat rata-rata (MSE) sekitar </a:t>
            </a:r>
            <a:r>
              <a:rPr lang="en-ID" sz="1600" b="0" i="0" kern="1200" dirty="0">
                <a:solidFill>
                  <a:schemeClr val="dk1"/>
                </a:solidFill>
                <a:effectLst/>
                <a:highlight>
                  <a:srgbClr val="FFFF00"/>
                </a:highlight>
                <a:latin typeface="+mn-lt"/>
                <a:ea typeface="+mn-ea"/>
                <a:cs typeface="+mn-cs"/>
              </a:rPr>
              <a:t>21196800.078058 </a:t>
            </a:r>
            <a:r>
              <a:rPr lang="en-ID" sz="1600" dirty="0">
                <a:latin typeface="Times New Roman" panose="02020603050405020304" pitchFamily="18" charset="0"/>
                <a:cs typeface="Times New Roman" panose="02020603050405020304" pitchFamily="18" charset="0"/>
              </a:rPr>
              <a:t>dan skor R2 sebesar </a:t>
            </a:r>
            <a:r>
              <a:rPr lang="en-ID" sz="1600" dirty="0">
                <a:solidFill>
                  <a:schemeClr val="dk1"/>
                </a:solidFill>
                <a:highlight>
                  <a:srgbClr val="FFFF00"/>
                </a:highlight>
              </a:rPr>
              <a:t>0.88</a:t>
            </a:r>
            <a:r>
              <a:rPr lang="en-ID" sz="1600" dirty="0">
                <a:latin typeface="Times New Roman" panose="02020603050405020304" pitchFamily="18" charset="0"/>
                <a:cs typeface="Times New Roman" panose="02020603050405020304" pitchFamily="18" charset="0"/>
              </a:rPr>
              <a:t>. ini</a:t>
            </a:r>
          </a:p>
          <a:p>
            <a:r>
              <a:rPr lang="en-ID" sz="1600" dirty="0">
                <a:latin typeface="Times New Roman" panose="02020603050405020304" pitchFamily="18" charset="0"/>
                <a:cs typeface="Times New Roman" panose="02020603050405020304" pitchFamily="18" charset="0"/>
              </a:rPr>
              <a:t>menunjukkan bahwa sekitar 88% variabilitas dalam biaya asuransi dapat dijelaskan oleh model. </a:t>
            </a:r>
          </a:p>
          <a:p>
            <a:r>
              <a:rPr lang="en-ID" sz="1600" dirty="0">
                <a:latin typeface="Times New Roman" panose="02020603050405020304" pitchFamily="18" charset="0"/>
                <a:cs typeface="Times New Roman" panose="02020603050405020304" pitchFamily="18" charset="0"/>
              </a:rPr>
              <a:t>Ini menunjukkan bahwa model tersebut, dengan mempertimbangkan usia, BMI, status perokok, </a:t>
            </a:r>
          </a:p>
          <a:p>
            <a:r>
              <a:rPr lang="en-ID" sz="1600" dirty="0">
                <a:latin typeface="Times New Roman" panose="02020603050405020304" pitchFamily="18" charset="0"/>
                <a:cs typeface="Times New Roman" panose="02020603050405020304" pitchFamily="18" charset="0"/>
              </a:rPr>
              <a:t>dan faktor lainnya, cukup efektif dalam memprediksi biaya asuransi.</a:t>
            </a:r>
          </a:p>
        </p:txBody>
      </p:sp>
      <p:sp>
        <p:nvSpPr>
          <p:cNvPr id="8" name="TextBox 7">
            <a:extLst>
              <a:ext uri="{FF2B5EF4-FFF2-40B4-BE49-F238E27FC236}">
                <a16:creationId xmlns:a16="http://schemas.microsoft.com/office/drawing/2014/main" id="{90766CEF-38D4-BC29-2162-9672AC944926}"/>
              </a:ext>
            </a:extLst>
          </p:cNvPr>
          <p:cNvSpPr txBox="1"/>
          <p:nvPr/>
        </p:nvSpPr>
        <p:spPr>
          <a:xfrm>
            <a:off x="4120450" y="5268409"/>
            <a:ext cx="7790915" cy="584775"/>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Sebelum melangkah lebih jauh, coba kita cek data diatas dengan hasil evaluasi data training </a:t>
            </a:r>
          </a:p>
          <a:p>
            <a:r>
              <a:rPr lang="en-US" sz="1600" dirty="0">
                <a:latin typeface="Times New Roman" panose="02020603050405020304" pitchFamily="18" charset="0"/>
                <a:cs typeface="Times New Roman" panose="02020603050405020304" pitchFamily="18" charset="0"/>
              </a:rPr>
              <a:t>untuk cek apakah model kita itu sudah </a:t>
            </a:r>
            <a:r>
              <a:rPr lang="en-US" sz="1600" i="1" dirty="0">
                <a:latin typeface="Times New Roman" panose="02020603050405020304" pitchFamily="18" charset="0"/>
                <a:cs typeface="Times New Roman" panose="02020603050405020304" pitchFamily="18" charset="0"/>
              </a:rPr>
              <a:t>fit</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atau </a:t>
            </a:r>
            <a:r>
              <a:rPr lang="en-US" sz="1600" i="1" dirty="0">
                <a:latin typeface="Times New Roman" panose="02020603050405020304" pitchFamily="18" charset="0"/>
                <a:cs typeface="Times New Roman" panose="02020603050405020304" pitchFamily="18" charset="0"/>
              </a:rPr>
              <a:t>underfitting</a:t>
            </a:r>
            <a:r>
              <a:rPr lang="en-US" sz="1600" dirty="0">
                <a:latin typeface="Times New Roman" panose="02020603050405020304" pitchFamily="18" charset="0"/>
                <a:cs typeface="Times New Roman" panose="02020603050405020304" pitchFamily="18" charset="0"/>
              </a:rPr>
              <a:t>?</a:t>
            </a:r>
            <a:endParaRPr lang="en-ID"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90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alpha val="46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44DBAE88-7B7C-CC09-FDF4-967B2BB262B8}"/>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909CDCEB-EEED-BCC8-E63A-B6B7596E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D8E737DF-FDA0-EA9F-65FC-B7FBB5576471}"/>
              </a:ext>
            </a:extLst>
          </p:cNvPr>
          <p:cNvPicPr>
            <a:picLocks noChangeAspect="1"/>
          </p:cNvPicPr>
          <p:nvPr/>
        </p:nvPicPr>
        <p:blipFill rotWithShape="1">
          <a:blip r:embed="rId3" cstate="email">
            <a:alphaModFix amt="10000"/>
            <a:extLst>
              <a:ext uri="{28A0092B-C50C-407E-A947-70E740481C1C}">
                <a14:useLocalDpi xmlns:a14="http://schemas.microsoft.com/office/drawing/2010/main"/>
              </a:ext>
            </a:extLst>
          </a:blip>
          <a:srcRect l="12754" r="25902"/>
          <a:stretch/>
        </p:blipFill>
        <p:spPr>
          <a:xfrm>
            <a:off x="1028342" y="618517"/>
            <a:ext cx="10572531" cy="5629884"/>
          </a:xfrm>
          <a:prstGeom prst="roundRect">
            <a:avLst>
              <a:gd name="adj" fmla="val 2981"/>
            </a:avLst>
          </a:prstGeom>
          <a:gradFill>
            <a:gsLst>
              <a:gs pos="0">
                <a:srgbClr val="DFF0FC">
                  <a:alpha val="55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CB5E1A4C-1023-8D33-BA52-03F8A2C07F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01CA9DF-04AE-8DD1-36A4-B4C966B12BA8}"/>
              </a:ext>
            </a:extLst>
          </p:cNvPr>
          <p:cNvPicPr>
            <a:picLocks noChangeAspect="1"/>
          </p:cNvPicPr>
          <p:nvPr/>
        </p:nvPicPr>
        <p:blipFill>
          <a:blip r:embed="rId5">
            <a:alphaModFix amt="20000"/>
          </a:blip>
          <a:stretch>
            <a:fillRect/>
          </a:stretch>
        </p:blipFill>
        <p:spPr>
          <a:xfrm>
            <a:off x="3463636" y="736148"/>
            <a:ext cx="5503335" cy="5503335"/>
          </a:xfrm>
          <a:prstGeom prst="rect">
            <a:avLst/>
          </a:prstGeom>
        </p:spPr>
      </p:pic>
      <p:graphicFrame>
        <p:nvGraphicFramePr>
          <p:cNvPr id="9" name="Content Placeholder 8" descr="Icons">
            <a:extLst>
              <a:ext uri="{FF2B5EF4-FFF2-40B4-BE49-F238E27FC236}">
                <a16:creationId xmlns:a16="http://schemas.microsoft.com/office/drawing/2014/main" id="{DBD8162A-9CD3-56A1-D910-FC23C83184DF}"/>
              </a:ext>
            </a:extLst>
          </p:cNvPr>
          <p:cNvGraphicFramePr>
            <a:graphicFrameLocks noGrp="1"/>
          </p:cNvGraphicFramePr>
          <p:nvPr>
            <p:ph idx="1"/>
            <p:extLst>
              <p:ext uri="{D42A27DB-BD31-4B8C-83A1-F6EECF244321}">
                <p14:modId xmlns:p14="http://schemas.microsoft.com/office/powerpoint/2010/main" val="805513410"/>
              </p:ext>
            </p:extLst>
          </p:nvPr>
        </p:nvGraphicFramePr>
        <p:xfrm>
          <a:off x="1196445" y="2195916"/>
          <a:ext cx="3352128" cy="38813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2">
            <a:extLst>
              <a:ext uri="{FF2B5EF4-FFF2-40B4-BE49-F238E27FC236}">
                <a16:creationId xmlns:a16="http://schemas.microsoft.com/office/drawing/2014/main" id="{9F0184E6-A4E2-BA97-9263-56F7BC913D5E}"/>
              </a:ext>
            </a:extLst>
          </p:cNvPr>
          <p:cNvSpPr>
            <a:spLocks noGrp="1" noChangeArrowheads="1"/>
          </p:cNvSpPr>
          <p:nvPr>
            <p:ph type="title"/>
          </p:nvPr>
        </p:nvSpPr>
        <p:spPr bwMode="auto">
          <a:xfrm>
            <a:off x="4484984" y="1094777"/>
            <a:ext cx="3222031" cy="742511"/>
          </a:xfrm>
          <a:prstGeom prst="rect">
            <a:avLst/>
          </a:prstGeom>
          <a:solidFill>
            <a:srgbClr val="4BCAAD">
              <a:alpha val="97000"/>
            </a:srgb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Table of contents</a:t>
            </a:r>
          </a:p>
        </p:txBody>
      </p:sp>
      <p:graphicFrame>
        <p:nvGraphicFramePr>
          <p:cNvPr id="7" name="Content Placeholder 8" descr="Icons">
            <a:extLst>
              <a:ext uri="{FF2B5EF4-FFF2-40B4-BE49-F238E27FC236}">
                <a16:creationId xmlns:a16="http://schemas.microsoft.com/office/drawing/2014/main" id="{212FB4C7-75CE-FB8B-8119-499C56EDFF94}"/>
              </a:ext>
            </a:extLst>
          </p:cNvPr>
          <p:cNvGraphicFramePr>
            <a:graphicFrameLocks/>
          </p:cNvGraphicFramePr>
          <p:nvPr>
            <p:extLst>
              <p:ext uri="{D42A27DB-BD31-4B8C-83A1-F6EECF244321}">
                <p14:modId xmlns:p14="http://schemas.microsoft.com/office/powerpoint/2010/main" val="2812676664"/>
              </p:ext>
            </p:extLst>
          </p:nvPr>
        </p:nvGraphicFramePr>
        <p:xfrm>
          <a:off x="8170223" y="2195916"/>
          <a:ext cx="3352128" cy="38813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721695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C09D5308-A380-BD1E-BA0D-80EF736AAA17}"/>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B948B02F-BF7C-7A62-8F0B-514CA11D8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D0D463E-657C-6222-6819-C1F4121716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4F6F9F2F-B58D-B630-A226-3D242143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27BC5E09-E26F-1023-D134-50910AA1CA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5B245484-AECF-C34C-4452-2B94AE114532}"/>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274A56D2-D321-6E1F-3554-D7A682C94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4835048A-D215-632A-14EE-B4AD8D983D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Table 1">
            <a:extLst>
              <a:ext uri="{FF2B5EF4-FFF2-40B4-BE49-F238E27FC236}">
                <a16:creationId xmlns:a16="http://schemas.microsoft.com/office/drawing/2014/main" id="{49899DAB-CD75-49CD-E0CF-4D977C6B9990}"/>
              </a:ext>
            </a:extLst>
          </p:cNvPr>
          <p:cNvGraphicFramePr>
            <a:graphicFrameLocks noGrp="1"/>
          </p:cNvGraphicFramePr>
          <p:nvPr>
            <p:extLst>
              <p:ext uri="{D42A27DB-BD31-4B8C-83A1-F6EECF244321}">
                <p14:modId xmlns:p14="http://schemas.microsoft.com/office/powerpoint/2010/main" val="2017459811"/>
              </p:ext>
            </p:extLst>
          </p:nvPr>
        </p:nvGraphicFramePr>
        <p:xfrm>
          <a:off x="4106074" y="511082"/>
          <a:ext cx="8046685" cy="3261360"/>
        </p:xfrm>
        <a:graphic>
          <a:graphicData uri="http://schemas.openxmlformats.org/drawingml/2006/table">
            <a:tbl>
              <a:tblPr firstRow="1" bandRow="1">
                <a:tableStyleId>{5C22544A-7EE6-4342-B048-85BDC9FD1C3A}</a:tableStyleId>
              </a:tblPr>
              <a:tblGrid>
                <a:gridCol w="1609337">
                  <a:extLst>
                    <a:ext uri="{9D8B030D-6E8A-4147-A177-3AD203B41FA5}">
                      <a16:colId xmlns:a16="http://schemas.microsoft.com/office/drawing/2014/main" val="3915067803"/>
                    </a:ext>
                  </a:extLst>
                </a:gridCol>
                <a:gridCol w="1609337">
                  <a:extLst>
                    <a:ext uri="{9D8B030D-6E8A-4147-A177-3AD203B41FA5}">
                      <a16:colId xmlns:a16="http://schemas.microsoft.com/office/drawing/2014/main" val="2373707516"/>
                    </a:ext>
                  </a:extLst>
                </a:gridCol>
                <a:gridCol w="1609337">
                  <a:extLst>
                    <a:ext uri="{9D8B030D-6E8A-4147-A177-3AD203B41FA5}">
                      <a16:colId xmlns:a16="http://schemas.microsoft.com/office/drawing/2014/main" val="3297640451"/>
                    </a:ext>
                  </a:extLst>
                </a:gridCol>
                <a:gridCol w="1609337">
                  <a:extLst>
                    <a:ext uri="{9D8B030D-6E8A-4147-A177-3AD203B41FA5}">
                      <a16:colId xmlns:a16="http://schemas.microsoft.com/office/drawing/2014/main" val="462696118"/>
                    </a:ext>
                  </a:extLst>
                </a:gridCol>
                <a:gridCol w="1609337">
                  <a:extLst>
                    <a:ext uri="{9D8B030D-6E8A-4147-A177-3AD203B41FA5}">
                      <a16:colId xmlns:a16="http://schemas.microsoft.com/office/drawing/2014/main" val="1103427315"/>
                    </a:ext>
                  </a:extLst>
                </a:gridCol>
              </a:tblGrid>
              <a:tr h="370840">
                <a:tc>
                  <a:txBody>
                    <a:bodyPr/>
                    <a:lstStyle/>
                    <a:p>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MSE </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R2</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MAE </a:t>
                      </a:r>
                      <a:endParaRPr lang="en-ID" dirty="0"/>
                    </a:p>
                  </a:txBody>
                  <a:tcPr>
                    <a:solidFill>
                      <a:schemeClr val="accent2">
                        <a:lumMod val="75000"/>
                      </a:schemeClr>
                    </a:solidFill>
                  </a:tcPr>
                </a:tc>
                <a:tc>
                  <a:txBody>
                    <a:bodyPr/>
                    <a:lstStyle/>
                    <a:p>
                      <a:pPr algn="ctr"/>
                      <a:r>
                        <a:rPr lang="en-ID" sz="1800" b="0" i="0" kern="1200" dirty="0">
                          <a:solidFill>
                            <a:schemeClr val="lt1"/>
                          </a:solidFill>
                          <a:effectLst/>
                          <a:latin typeface="+mn-lt"/>
                          <a:ea typeface="+mn-ea"/>
                          <a:cs typeface="+mn-cs"/>
                        </a:rPr>
                        <a:t>MAPE</a:t>
                      </a:r>
                      <a:endParaRPr lang="en-ID" dirty="0"/>
                    </a:p>
                  </a:txBody>
                  <a:tcPr>
                    <a:solidFill>
                      <a:schemeClr val="accent2">
                        <a:lumMod val="75000"/>
                      </a:schemeClr>
                    </a:solidFill>
                  </a:tcPr>
                </a:tc>
                <a:extLst>
                  <a:ext uri="{0D108BD9-81ED-4DB2-BD59-A6C34878D82A}">
                    <a16:rowId xmlns:a16="http://schemas.microsoft.com/office/drawing/2014/main" val="3683881052"/>
                  </a:ext>
                </a:extLst>
              </a:tr>
              <a:tr h="370840">
                <a:tc>
                  <a:txBody>
                    <a:bodyPr/>
                    <a:lstStyle/>
                    <a:p>
                      <a:r>
                        <a:rPr lang="en-ID" sz="1400" b="0" i="0" kern="1200" dirty="0">
                          <a:solidFill>
                            <a:schemeClr val="dk1"/>
                          </a:solidFill>
                          <a:effectLst/>
                          <a:latin typeface="+mn-lt"/>
                          <a:ea typeface="+mn-ea"/>
                          <a:cs typeface="+mn-cs"/>
                        </a:rPr>
                        <a:t>Linear Regression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36790299.000656</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0.731290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4117.539524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40.499584</a:t>
                      </a:r>
                      <a:endParaRPr lang="en-ID" sz="1400" dirty="0"/>
                    </a:p>
                  </a:txBody>
                  <a:tcPr>
                    <a:solidFill>
                      <a:srgbClr val="93DFCE"/>
                    </a:solidFill>
                  </a:tcPr>
                </a:tc>
                <a:extLst>
                  <a:ext uri="{0D108BD9-81ED-4DB2-BD59-A6C34878D82A}">
                    <a16:rowId xmlns:a16="http://schemas.microsoft.com/office/drawing/2014/main" val="927632015"/>
                  </a:ext>
                </a:extLst>
              </a:tr>
              <a:tr h="370840">
                <a:tc>
                  <a:txBody>
                    <a:bodyPr/>
                    <a:lstStyle/>
                    <a:p>
                      <a:r>
                        <a:rPr lang="en-ID" sz="1400" b="0" i="0" kern="1200" dirty="0">
                          <a:solidFill>
                            <a:schemeClr val="dk1"/>
                          </a:solidFill>
                          <a:effectLst/>
                          <a:latin typeface="+mn-lt"/>
                          <a:ea typeface="+mn-ea"/>
                          <a:cs typeface="+mn-cs"/>
                        </a:rPr>
                        <a:t>Random Forest Regressor </a:t>
                      </a:r>
                      <a:endParaRPr lang="en-ID" sz="1400" dirty="0"/>
                    </a:p>
                  </a:txBody>
                  <a:tcPr/>
                </a:tc>
                <a:tc>
                  <a:txBody>
                    <a:bodyPr/>
                    <a:lstStyle/>
                    <a:p>
                      <a:pPr algn="ctr"/>
                      <a:r>
                        <a:rPr lang="en-ID" sz="1400" b="0" i="0" kern="1200" dirty="0">
                          <a:solidFill>
                            <a:schemeClr val="dk1"/>
                          </a:solidFill>
                          <a:effectLst/>
                          <a:highlight>
                            <a:srgbClr val="FFFF00"/>
                          </a:highlight>
                          <a:latin typeface="+mn-lt"/>
                          <a:ea typeface="+mn-ea"/>
                          <a:cs typeface="+mn-cs"/>
                        </a:rPr>
                        <a:t>3511982.4081351</a:t>
                      </a:r>
                      <a:endParaRPr lang="en-ID" sz="1400" dirty="0">
                        <a:highlight>
                          <a:srgbClr val="FFFF00"/>
                        </a:highlight>
                      </a:endParaRPr>
                    </a:p>
                  </a:txBody>
                  <a:tcPr/>
                </a:tc>
                <a:tc>
                  <a:txBody>
                    <a:bodyPr/>
                    <a:lstStyle/>
                    <a:p>
                      <a:pPr algn="ctr"/>
                      <a:r>
                        <a:rPr lang="en-ID" sz="1400" b="0" i="0" kern="1200" dirty="0">
                          <a:solidFill>
                            <a:schemeClr val="dk1"/>
                          </a:solidFill>
                          <a:effectLst/>
                          <a:highlight>
                            <a:srgbClr val="FFFF00"/>
                          </a:highlight>
                          <a:latin typeface="+mn-lt"/>
                          <a:ea typeface="+mn-ea"/>
                          <a:cs typeface="+mn-cs"/>
                        </a:rPr>
                        <a:t>0.974349</a:t>
                      </a:r>
                      <a:r>
                        <a:rPr lang="en-ID" sz="1400" b="0" i="0" kern="1200" dirty="0">
                          <a:solidFill>
                            <a:schemeClr val="dk1"/>
                          </a:solidFill>
                          <a:effectLst/>
                          <a:latin typeface="+mn-lt"/>
                          <a:ea typeface="+mn-ea"/>
                          <a:cs typeface="+mn-cs"/>
                        </a:rPr>
                        <a:t> </a:t>
                      </a:r>
                      <a:endParaRPr lang="en-ID" sz="1400" dirty="0"/>
                    </a:p>
                  </a:txBody>
                  <a:tcPr/>
                </a:tc>
                <a:tc>
                  <a:txBody>
                    <a:bodyPr/>
                    <a:lstStyle/>
                    <a:p>
                      <a:pPr algn="ctr"/>
                      <a:r>
                        <a:rPr lang="en-ID" sz="1400" b="0" i="0" kern="1200" dirty="0">
                          <a:solidFill>
                            <a:schemeClr val="dk1"/>
                          </a:solidFill>
                          <a:effectLst/>
                          <a:latin typeface="+mn-lt"/>
                          <a:ea typeface="+mn-ea"/>
                          <a:cs typeface="+mn-cs"/>
                        </a:rPr>
                        <a:t>1040.792288 </a:t>
                      </a:r>
                      <a:endParaRPr lang="en-ID" sz="1400" dirty="0"/>
                    </a:p>
                  </a:txBody>
                  <a:tcPr/>
                </a:tc>
                <a:tc>
                  <a:txBody>
                    <a:bodyPr/>
                    <a:lstStyle/>
                    <a:p>
                      <a:pPr algn="ctr"/>
                      <a:r>
                        <a:rPr lang="en-ID" sz="1400" b="0" i="0" kern="1200" dirty="0">
                          <a:solidFill>
                            <a:schemeClr val="dk1"/>
                          </a:solidFill>
                          <a:effectLst/>
                          <a:latin typeface="+mn-lt"/>
                          <a:ea typeface="+mn-ea"/>
                          <a:cs typeface="+mn-cs"/>
                        </a:rPr>
                        <a:t>12.965348</a:t>
                      </a:r>
                      <a:endParaRPr lang="en-ID" sz="1400" dirty="0"/>
                    </a:p>
                  </a:txBody>
                  <a:tcPr/>
                </a:tc>
                <a:extLst>
                  <a:ext uri="{0D108BD9-81ED-4DB2-BD59-A6C34878D82A}">
                    <a16:rowId xmlns:a16="http://schemas.microsoft.com/office/drawing/2014/main" val="810308009"/>
                  </a:ext>
                </a:extLst>
              </a:tr>
              <a:tr h="370840">
                <a:tc>
                  <a:txBody>
                    <a:bodyPr/>
                    <a:lstStyle/>
                    <a:p>
                      <a:r>
                        <a:rPr lang="en-ID" sz="1400" b="0" i="0" kern="1200" dirty="0">
                          <a:solidFill>
                            <a:schemeClr val="dk1"/>
                          </a:solidFill>
                          <a:effectLst/>
                          <a:latin typeface="+mn-lt"/>
                          <a:ea typeface="+mn-ea"/>
                          <a:cs typeface="+mn-cs"/>
                        </a:rPr>
                        <a:t>XGB Regressor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562188.18439290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0.995893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453.998069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6.311568</a:t>
                      </a:r>
                      <a:endParaRPr lang="en-ID" sz="1400" dirty="0"/>
                    </a:p>
                  </a:txBody>
                  <a:tcPr>
                    <a:solidFill>
                      <a:srgbClr val="93DFCE"/>
                    </a:solidFill>
                  </a:tcPr>
                </a:tc>
                <a:extLst>
                  <a:ext uri="{0D108BD9-81ED-4DB2-BD59-A6C34878D82A}">
                    <a16:rowId xmlns:a16="http://schemas.microsoft.com/office/drawing/2014/main" val="2984960962"/>
                  </a:ext>
                </a:extLst>
              </a:tr>
              <a:tr h="370840">
                <a:tc>
                  <a:txBody>
                    <a:bodyPr/>
                    <a:lstStyle/>
                    <a:p>
                      <a:r>
                        <a:rPr lang="en-ID" sz="1400" b="0" i="0" kern="1200" dirty="0">
                          <a:solidFill>
                            <a:schemeClr val="dk1"/>
                          </a:solidFill>
                          <a:effectLst/>
                          <a:latin typeface="+mn-lt"/>
                          <a:ea typeface="+mn-ea"/>
                          <a:cs typeface="+mn-cs"/>
                        </a:rPr>
                        <a:t>SVR </a:t>
                      </a:r>
                      <a:endParaRPr lang="en-ID" sz="1400" dirty="0"/>
                    </a:p>
                  </a:txBody>
                  <a:tcPr/>
                </a:tc>
                <a:tc>
                  <a:txBody>
                    <a:bodyPr/>
                    <a:lstStyle/>
                    <a:p>
                      <a:pPr algn="ctr"/>
                      <a:r>
                        <a:rPr lang="en-ID" sz="1400" b="0" i="0" kern="1200" dirty="0">
                          <a:solidFill>
                            <a:schemeClr val="dk1"/>
                          </a:solidFill>
                          <a:effectLst/>
                          <a:latin typeface="+mn-lt"/>
                          <a:ea typeface="+mn-ea"/>
                          <a:cs typeface="+mn-cs"/>
                        </a:rPr>
                        <a:t>154313551.44305</a:t>
                      </a:r>
                      <a:endParaRPr lang="en-ID" sz="1400" dirty="0"/>
                    </a:p>
                  </a:txBody>
                  <a:tcPr/>
                </a:tc>
                <a:tc>
                  <a:txBody>
                    <a:bodyPr/>
                    <a:lstStyle/>
                    <a:p>
                      <a:pPr algn="ctr"/>
                      <a:r>
                        <a:rPr lang="en-ID" sz="1400" b="0" i="0" kern="1200" dirty="0">
                          <a:solidFill>
                            <a:schemeClr val="dk1"/>
                          </a:solidFill>
                          <a:effectLst/>
                          <a:latin typeface="+mn-lt"/>
                          <a:ea typeface="+mn-ea"/>
                          <a:cs typeface="+mn-cs"/>
                        </a:rPr>
                        <a:t>-0.127078 </a:t>
                      </a:r>
                      <a:endParaRPr lang="en-ID" sz="1400" dirty="0"/>
                    </a:p>
                  </a:txBody>
                  <a:tcPr/>
                </a:tc>
                <a:tc>
                  <a:txBody>
                    <a:bodyPr/>
                    <a:lstStyle/>
                    <a:p>
                      <a:pPr algn="ctr"/>
                      <a:r>
                        <a:rPr lang="en-ID" sz="1400" b="0" i="0" kern="1200" dirty="0">
                          <a:solidFill>
                            <a:schemeClr val="dk1"/>
                          </a:solidFill>
                          <a:effectLst/>
                          <a:latin typeface="+mn-lt"/>
                          <a:ea typeface="+mn-ea"/>
                          <a:cs typeface="+mn-cs"/>
                        </a:rPr>
                        <a:t>6311.738932 </a:t>
                      </a:r>
                      <a:endParaRPr lang="en-ID" sz="1400" dirty="0"/>
                    </a:p>
                  </a:txBody>
                  <a:tcPr/>
                </a:tc>
                <a:tc>
                  <a:txBody>
                    <a:bodyPr/>
                    <a:lstStyle/>
                    <a:p>
                      <a:pPr algn="ctr"/>
                      <a:r>
                        <a:rPr lang="en-ID" sz="1400" b="0" i="0" kern="1200" dirty="0">
                          <a:solidFill>
                            <a:schemeClr val="dk1"/>
                          </a:solidFill>
                          <a:effectLst/>
                          <a:latin typeface="+mn-lt"/>
                          <a:ea typeface="+mn-ea"/>
                          <a:cs typeface="+mn-cs"/>
                        </a:rPr>
                        <a:t>28.273861</a:t>
                      </a:r>
                      <a:endParaRPr lang="en-ID" sz="1400" dirty="0"/>
                    </a:p>
                  </a:txBody>
                  <a:tcPr/>
                </a:tc>
                <a:extLst>
                  <a:ext uri="{0D108BD9-81ED-4DB2-BD59-A6C34878D82A}">
                    <a16:rowId xmlns:a16="http://schemas.microsoft.com/office/drawing/2014/main" val="1335219191"/>
                  </a:ext>
                </a:extLst>
              </a:tr>
              <a:tr h="370840">
                <a:tc>
                  <a:txBody>
                    <a:bodyPr/>
                    <a:lstStyle/>
                    <a:p>
                      <a:r>
                        <a:rPr lang="en-ID" sz="1400" b="0" i="0" kern="1200" dirty="0">
                          <a:solidFill>
                            <a:schemeClr val="dk1"/>
                          </a:solidFill>
                          <a:effectLst/>
                          <a:latin typeface="+mn-lt"/>
                          <a:ea typeface="+mn-ea"/>
                          <a:cs typeface="+mn-cs"/>
                        </a:rPr>
                        <a:t>Kneighbors Regressor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65506261.566743</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0.521554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5253.303447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57.425463</a:t>
                      </a:r>
                      <a:endParaRPr lang="en-ID" sz="1400" dirty="0"/>
                    </a:p>
                  </a:txBody>
                  <a:tcPr>
                    <a:solidFill>
                      <a:srgbClr val="93DFCE"/>
                    </a:solidFill>
                  </a:tcPr>
                </a:tc>
                <a:extLst>
                  <a:ext uri="{0D108BD9-81ED-4DB2-BD59-A6C34878D82A}">
                    <a16:rowId xmlns:a16="http://schemas.microsoft.com/office/drawing/2014/main" val="3777062687"/>
                  </a:ext>
                </a:extLst>
              </a:tr>
              <a:tr h="370840">
                <a:tc>
                  <a:txBody>
                    <a:bodyPr/>
                    <a:lstStyle/>
                    <a:p>
                      <a:r>
                        <a:rPr lang="en-ID" sz="1400" b="0" i="0" kern="1200" dirty="0">
                          <a:solidFill>
                            <a:schemeClr val="dk1"/>
                          </a:solidFill>
                          <a:effectLst/>
                          <a:latin typeface="+mn-lt"/>
                          <a:ea typeface="+mn-ea"/>
                          <a:cs typeface="+mn-cs"/>
                        </a:rPr>
                        <a:t>Ridge </a:t>
                      </a:r>
                      <a:endParaRPr lang="en-ID" sz="1400" dirty="0"/>
                    </a:p>
                  </a:txBody>
                  <a:tcPr/>
                </a:tc>
                <a:tc>
                  <a:txBody>
                    <a:bodyPr/>
                    <a:lstStyle/>
                    <a:p>
                      <a:pPr algn="ctr"/>
                      <a:r>
                        <a:rPr lang="en-ID" sz="1400" b="0" i="0" kern="1200" dirty="0">
                          <a:solidFill>
                            <a:schemeClr val="dk1"/>
                          </a:solidFill>
                          <a:effectLst/>
                          <a:latin typeface="+mn-lt"/>
                          <a:ea typeface="+mn-ea"/>
                          <a:cs typeface="+mn-cs"/>
                        </a:rPr>
                        <a:t>36791039.264668</a:t>
                      </a:r>
                      <a:endParaRPr lang="en-ID" sz="1400" dirty="0"/>
                    </a:p>
                  </a:txBody>
                  <a:tcPr/>
                </a:tc>
                <a:tc>
                  <a:txBody>
                    <a:bodyPr/>
                    <a:lstStyle/>
                    <a:p>
                      <a:pPr algn="ctr"/>
                      <a:r>
                        <a:rPr lang="en-ID" sz="1400" b="0" i="0" kern="1200" dirty="0">
                          <a:solidFill>
                            <a:schemeClr val="dk1"/>
                          </a:solidFill>
                          <a:effectLst/>
                          <a:latin typeface="+mn-lt"/>
                          <a:ea typeface="+mn-ea"/>
                          <a:cs typeface="+mn-cs"/>
                        </a:rPr>
                        <a:t>0.731290 </a:t>
                      </a:r>
                      <a:endParaRPr lang="en-ID" sz="1400" dirty="0"/>
                    </a:p>
                  </a:txBody>
                  <a:tcPr/>
                </a:tc>
                <a:tc>
                  <a:txBody>
                    <a:bodyPr/>
                    <a:lstStyle/>
                    <a:p>
                      <a:pPr algn="ctr"/>
                      <a:r>
                        <a:rPr lang="en-ID" sz="1400" b="0" i="0" kern="1200" dirty="0">
                          <a:solidFill>
                            <a:schemeClr val="dk1"/>
                          </a:solidFill>
                          <a:effectLst/>
                          <a:latin typeface="+mn-lt"/>
                          <a:ea typeface="+mn-ea"/>
                          <a:cs typeface="+mn-cs"/>
                        </a:rPr>
                        <a:t>4121.537641 </a:t>
                      </a:r>
                      <a:endParaRPr lang="en-ID" sz="1400" dirty="0"/>
                    </a:p>
                  </a:txBody>
                  <a:tcPr/>
                </a:tc>
                <a:tc>
                  <a:txBody>
                    <a:bodyPr/>
                    <a:lstStyle/>
                    <a:p>
                      <a:pPr algn="ctr"/>
                      <a:r>
                        <a:rPr lang="en-ID" sz="1400" b="0" i="0" kern="1200" dirty="0">
                          <a:solidFill>
                            <a:schemeClr val="dk1"/>
                          </a:solidFill>
                          <a:effectLst/>
                          <a:latin typeface="+mn-lt"/>
                          <a:ea typeface="+mn-ea"/>
                          <a:cs typeface="+mn-cs"/>
                        </a:rPr>
                        <a:t>40.573530</a:t>
                      </a:r>
                      <a:endParaRPr lang="en-ID" sz="1400" dirty="0"/>
                    </a:p>
                  </a:txBody>
                  <a:tcPr/>
                </a:tc>
                <a:extLst>
                  <a:ext uri="{0D108BD9-81ED-4DB2-BD59-A6C34878D82A}">
                    <a16:rowId xmlns:a16="http://schemas.microsoft.com/office/drawing/2014/main" val="1634104030"/>
                  </a:ext>
                </a:extLst>
              </a:tr>
              <a:tr h="370840">
                <a:tc>
                  <a:txBody>
                    <a:bodyPr/>
                    <a:lstStyle/>
                    <a:p>
                      <a:r>
                        <a:rPr lang="en-ID" sz="1400" b="0" i="0" kern="1200" dirty="0">
                          <a:solidFill>
                            <a:schemeClr val="dk1"/>
                          </a:solidFill>
                          <a:effectLst/>
                          <a:latin typeface="+mn-lt"/>
                          <a:ea typeface="+mn-ea"/>
                          <a:cs typeface="+mn-cs"/>
                        </a:rPr>
                        <a:t>Lasso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36790331.221137</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0.804598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4117.762401 </a:t>
                      </a:r>
                      <a:endParaRPr lang="en-ID" sz="1400" dirty="0"/>
                    </a:p>
                  </a:txBody>
                  <a:tcPr>
                    <a:solidFill>
                      <a:srgbClr val="93DFCE"/>
                    </a:solidFill>
                  </a:tcPr>
                </a:tc>
                <a:tc>
                  <a:txBody>
                    <a:bodyPr/>
                    <a:lstStyle/>
                    <a:p>
                      <a:pPr algn="ctr"/>
                      <a:r>
                        <a:rPr lang="en-ID" sz="1400" b="0" i="0" kern="1200" dirty="0">
                          <a:solidFill>
                            <a:schemeClr val="dk1"/>
                          </a:solidFill>
                          <a:effectLst/>
                          <a:latin typeface="+mn-lt"/>
                          <a:ea typeface="+mn-ea"/>
                          <a:cs typeface="+mn-cs"/>
                        </a:rPr>
                        <a:t>40.504683</a:t>
                      </a:r>
                      <a:endParaRPr lang="en-ID" sz="1400" dirty="0"/>
                    </a:p>
                  </a:txBody>
                  <a:tcPr>
                    <a:solidFill>
                      <a:srgbClr val="93DFCE"/>
                    </a:solidFill>
                  </a:tcPr>
                </a:tc>
                <a:extLst>
                  <a:ext uri="{0D108BD9-81ED-4DB2-BD59-A6C34878D82A}">
                    <a16:rowId xmlns:a16="http://schemas.microsoft.com/office/drawing/2014/main" val="851264558"/>
                  </a:ext>
                </a:extLst>
              </a:tr>
            </a:tbl>
          </a:graphicData>
        </a:graphic>
      </p:graphicFrame>
      <p:sp>
        <p:nvSpPr>
          <p:cNvPr id="3" name="TextBox 2">
            <a:extLst>
              <a:ext uri="{FF2B5EF4-FFF2-40B4-BE49-F238E27FC236}">
                <a16:creationId xmlns:a16="http://schemas.microsoft.com/office/drawing/2014/main" id="{08F82667-7039-D95F-3054-EF3BAA90C1E8}"/>
              </a:ext>
            </a:extLst>
          </p:cNvPr>
          <p:cNvSpPr txBox="1"/>
          <p:nvPr/>
        </p:nvSpPr>
        <p:spPr>
          <a:xfrm>
            <a:off x="4120450" y="86264"/>
            <a:ext cx="2304092"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Hasil Evaluasi Data Train</a:t>
            </a:r>
            <a:endParaRPr lang="en-ID"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149A9F1-BB59-692E-E1CB-013E11D6A47A}"/>
              </a:ext>
            </a:extLst>
          </p:cNvPr>
          <p:cNvSpPr txBox="1"/>
          <p:nvPr/>
        </p:nvSpPr>
        <p:spPr>
          <a:xfrm>
            <a:off x="4106074" y="3858706"/>
            <a:ext cx="7468711" cy="1815882"/>
          </a:xfrm>
          <a:prstGeom prst="rect">
            <a:avLst/>
          </a:prstGeom>
          <a:noFill/>
        </p:spPr>
        <p:txBody>
          <a:bodyPr wrap="none" rtlCol="0">
            <a:spAutoFit/>
          </a:bodyPr>
          <a:lstStyle/>
          <a:p>
            <a:r>
              <a:rPr lang="en-ID" sz="1600" dirty="0">
                <a:latin typeface="Times New Roman" panose="02020603050405020304" pitchFamily="18" charset="0"/>
                <a:cs typeface="Times New Roman" panose="02020603050405020304" pitchFamily="18" charset="0"/>
              </a:rPr>
              <a:t>Hasil evaluasi data train RandomForestRegressor menghasilkan </a:t>
            </a:r>
          </a:p>
          <a:p>
            <a:r>
              <a:rPr lang="en-ID" sz="1600" dirty="0">
                <a:latin typeface="Times New Roman" panose="02020603050405020304" pitchFamily="18" charset="0"/>
                <a:cs typeface="Times New Roman" panose="02020603050405020304" pitchFamily="18" charset="0"/>
              </a:rPr>
              <a:t>MSE = </a:t>
            </a:r>
            <a:r>
              <a:rPr lang="en-ID" sz="1600" dirty="0">
                <a:highlight>
                  <a:srgbClr val="FFFF00"/>
                </a:highlight>
                <a:latin typeface="Times New Roman" panose="02020603050405020304" pitchFamily="18" charset="0"/>
                <a:cs typeface="Times New Roman" panose="02020603050405020304" pitchFamily="18" charset="0"/>
              </a:rPr>
              <a:t>3511982.408 </a:t>
            </a:r>
            <a:r>
              <a:rPr lang="en-ID" sz="1600" dirty="0">
                <a:latin typeface="Times New Roman" panose="02020603050405020304" pitchFamily="18" charset="0"/>
                <a:cs typeface="Times New Roman" panose="02020603050405020304" pitchFamily="18" charset="0"/>
              </a:rPr>
              <a:t>dan skor R2 sebesar </a:t>
            </a:r>
            <a:r>
              <a:rPr lang="en-ID" sz="1600" dirty="0">
                <a:highlight>
                  <a:srgbClr val="FFFF00"/>
                </a:highlight>
                <a:latin typeface="Times New Roman" panose="02020603050405020304" pitchFamily="18" charset="0"/>
                <a:cs typeface="Times New Roman" panose="02020603050405020304" pitchFamily="18" charset="0"/>
              </a:rPr>
              <a:t>0.97</a:t>
            </a:r>
            <a:r>
              <a:rPr lang="en-ID" sz="1600" dirty="0">
                <a:latin typeface="Times New Roman" panose="02020603050405020304" pitchFamily="18" charset="0"/>
                <a:cs typeface="Times New Roman" panose="02020603050405020304" pitchFamily="18" charset="0"/>
              </a:rPr>
              <a:t>. </a:t>
            </a:r>
          </a:p>
          <a:p>
            <a:r>
              <a:rPr lang="en-ID" sz="1600" dirty="0">
                <a:latin typeface="Times New Roman" panose="02020603050405020304" pitchFamily="18" charset="0"/>
                <a:cs typeface="Times New Roman" panose="02020603050405020304" pitchFamily="18" charset="0"/>
              </a:rPr>
              <a:t>Dibandingkan data test MSE = 21196800.078</a:t>
            </a:r>
            <a:r>
              <a:rPr lang="en-ID" sz="1600" b="0" i="0" kern="1200" dirty="0">
                <a:solidFill>
                  <a:schemeClr val="dk1"/>
                </a:solidFill>
                <a:effectLst/>
                <a:latin typeface="+mn-lt"/>
                <a:ea typeface="+mn-ea"/>
                <a:cs typeface="+mn-cs"/>
              </a:rPr>
              <a:t> </a:t>
            </a:r>
            <a:r>
              <a:rPr lang="en-ID" sz="1600" dirty="0">
                <a:latin typeface="Times New Roman" panose="02020603050405020304" pitchFamily="18" charset="0"/>
                <a:cs typeface="Times New Roman" panose="02020603050405020304" pitchFamily="18" charset="0"/>
              </a:rPr>
              <a:t>dan skor R2 sebesar 0.88 </a:t>
            </a:r>
          </a:p>
          <a:p>
            <a:r>
              <a:rPr lang="en-ID" sz="1600" dirty="0">
                <a:latin typeface="Times New Roman" panose="02020603050405020304" pitchFamily="18" charset="0"/>
                <a:cs typeface="Times New Roman" panose="02020603050405020304" pitchFamily="18" charset="0"/>
              </a:rPr>
              <a:t>ini menunjukkan adanya penurunan performa model, pada data train hasilnya lebih baik </a:t>
            </a:r>
          </a:p>
          <a:p>
            <a:r>
              <a:rPr lang="en-ID" sz="1600" dirty="0">
                <a:latin typeface="Times New Roman" panose="02020603050405020304" pitchFamily="18" charset="0"/>
                <a:cs typeface="Times New Roman" panose="02020603050405020304" pitchFamily="18" charset="0"/>
              </a:rPr>
              <a:t>dibandingkan data test, ini menunjukkan bahwa model ada indikasi </a:t>
            </a:r>
            <a:r>
              <a:rPr lang="en-ID" sz="1600" i="1" dirty="0">
                <a:latin typeface="Times New Roman" panose="02020603050405020304" pitchFamily="18" charset="0"/>
                <a:cs typeface="Times New Roman" panose="02020603050405020304" pitchFamily="18" charset="0"/>
              </a:rPr>
              <a:t>overfitting.</a:t>
            </a:r>
          </a:p>
          <a:p>
            <a:endParaRPr lang="en-ID" sz="1600" i="1"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Langkah selanjutnya adalah </a:t>
            </a:r>
            <a:r>
              <a:rPr lang="en-ID" sz="1600" i="1" dirty="0">
                <a:latin typeface="Times New Roman" panose="02020603050405020304" pitchFamily="18" charset="0"/>
                <a:cs typeface="Times New Roman" panose="02020603050405020304" pitchFamily="18" charset="0"/>
              </a:rPr>
              <a:t>tuning </a:t>
            </a:r>
            <a:r>
              <a:rPr lang="en-ID" sz="1600" dirty="0">
                <a:latin typeface="Times New Roman" panose="02020603050405020304" pitchFamily="18" charset="0"/>
                <a:cs typeface="Times New Roman" panose="02020603050405020304" pitchFamily="18" charset="0"/>
              </a:rPr>
              <a:t>terhadap model</a:t>
            </a:r>
          </a:p>
        </p:txBody>
      </p:sp>
    </p:spTree>
    <p:extLst>
      <p:ext uri="{BB962C8B-B14F-4D97-AF65-F5344CB8AC3E}">
        <p14:creationId xmlns:p14="http://schemas.microsoft.com/office/powerpoint/2010/main" val="415179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2A0C0483-29E8-5F85-3A0C-1B08665C2A0D}"/>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192BF5D5-A89E-2A90-8A50-536CEAAF3A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CBF584B-DE92-BDA7-032C-A0D972D0C1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C75F1E08-8264-0437-2C0D-680A93159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10DA1449-3C68-3C4E-651E-574DD7836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598843E2-0961-CC48-5DB6-0EEBA2DB97ED}"/>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EAAAF9E4-40F8-388D-6B79-32CA844BC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3392ED04-954C-D755-D83C-7D4EC2DB31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20F2628-F532-4CB7-95C9-463EA8E0BE0F}"/>
              </a:ext>
            </a:extLst>
          </p:cNvPr>
          <p:cNvSpPr txBox="1"/>
          <p:nvPr/>
        </p:nvSpPr>
        <p:spPr>
          <a:xfrm>
            <a:off x="4120450" y="86264"/>
            <a:ext cx="3653821"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Hasil Evaluasi Data Test setelah </a:t>
            </a:r>
            <a:r>
              <a:rPr lang="en-US" sz="1600" b="1" i="1" dirty="0">
                <a:latin typeface="Times New Roman" panose="02020603050405020304" pitchFamily="18" charset="0"/>
                <a:cs typeface="Times New Roman" panose="02020603050405020304" pitchFamily="18" charset="0"/>
              </a:rPr>
              <a:t>Tuning</a:t>
            </a:r>
            <a:endParaRPr lang="en-ID" sz="1600" b="1" i="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8CB0B44-9E8B-A04A-046F-F8A9FE537E1D}"/>
              </a:ext>
            </a:extLst>
          </p:cNvPr>
          <p:cNvSpPr txBox="1"/>
          <p:nvPr/>
        </p:nvSpPr>
        <p:spPr>
          <a:xfrm>
            <a:off x="4120450" y="511082"/>
            <a:ext cx="7393371" cy="4278094"/>
          </a:xfrm>
          <a:prstGeom prst="rect">
            <a:avLst/>
          </a:prstGeom>
          <a:noFill/>
        </p:spPr>
        <p:txBody>
          <a:bodyPr wrap="none" rtlCol="0">
            <a:spAutoFit/>
          </a:bodyPr>
          <a:lstStyle/>
          <a:p>
            <a:r>
              <a:rPr lang="en-ID" sz="1600" dirty="0">
                <a:latin typeface="Times New Roman" panose="02020603050405020304" pitchFamily="18" charset="0"/>
                <a:cs typeface="Times New Roman" panose="02020603050405020304" pitchFamily="18" charset="0"/>
              </a:rPr>
              <a:t>Hasil evaluasi data test RandomForestRegressor sebelum </a:t>
            </a:r>
            <a:r>
              <a:rPr lang="en-ID" sz="1600" i="1" dirty="0">
                <a:latin typeface="Times New Roman" panose="02020603050405020304" pitchFamily="18" charset="0"/>
                <a:cs typeface="Times New Roman" panose="02020603050405020304" pitchFamily="18" charset="0"/>
              </a:rPr>
              <a:t>tuning</a:t>
            </a:r>
            <a:r>
              <a:rPr lang="en-ID" sz="1600" dirty="0">
                <a:latin typeface="Times New Roman" panose="02020603050405020304" pitchFamily="18" charset="0"/>
                <a:cs typeface="Times New Roman" panose="02020603050405020304" pitchFamily="18" charset="0"/>
              </a:rPr>
              <a:t> menghasilkan </a:t>
            </a:r>
          </a:p>
          <a:p>
            <a:r>
              <a:rPr lang="en-ID" sz="1600" dirty="0">
                <a:latin typeface="Times New Roman" panose="02020603050405020304" pitchFamily="18" charset="0"/>
                <a:cs typeface="Times New Roman" panose="02020603050405020304" pitchFamily="18" charset="0"/>
              </a:rPr>
              <a:t>MSE = 21196800.078</a:t>
            </a:r>
            <a:r>
              <a:rPr lang="en-ID" sz="1600" b="0" i="0" kern="1200" dirty="0">
                <a:solidFill>
                  <a:schemeClr val="dk1"/>
                </a:solidFill>
                <a:effectLst/>
                <a:latin typeface="+mn-lt"/>
                <a:ea typeface="+mn-ea"/>
                <a:cs typeface="+mn-cs"/>
              </a:rPr>
              <a:t> </a:t>
            </a:r>
            <a:r>
              <a:rPr lang="en-ID" sz="1600" dirty="0">
                <a:latin typeface="Times New Roman" panose="02020603050405020304" pitchFamily="18" charset="0"/>
                <a:cs typeface="Times New Roman" panose="02020603050405020304" pitchFamily="18" charset="0"/>
              </a:rPr>
              <a:t>dan skor R2 sebesar 0.88 </a:t>
            </a:r>
          </a:p>
          <a:p>
            <a:endParaRPr lang="en-ID" sz="1600" dirty="0">
              <a:latin typeface="Times New Roman" panose="02020603050405020304" pitchFamily="18" charset="0"/>
              <a:cs typeface="Times New Roman" panose="02020603050405020304" pitchFamily="18" charset="0"/>
            </a:endParaRPr>
          </a:p>
          <a:p>
            <a:r>
              <a:rPr lang="en-ID" sz="1600" dirty="0">
                <a:latin typeface="Times New Roman" panose="02020603050405020304" pitchFamily="18" charset="0"/>
                <a:cs typeface="Times New Roman" panose="02020603050405020304" pitchFamily="18" charset="0"/>
              </a:rPr>
              <a:t>Setelah tuning diperoleh data test MSE = </a:t>
            </a:r>
            <a:r>
              <a:rPr lang="en-ID" sz="1600" dirty="0">
                <a:highlight>
                  <a:srgbClr val="FFFF00"/>
                </a:highlight>
                <a:latin typeface="Times New Roman" panose="02020603050405020304" pitchFamily="18" charset="0"/>
                <a:cs typeface="Times New Roman" panose="02020603050405020304" pitchFamily="18" charset="0"/>
              </a:rPr>
              <a:t>19382443.512</a:t>
            </a:r>
            <a:r>
              <a:rPr lang="en-ID" sz="1600" b="0" i="0" kern="1200" dirty="0">
                <a:solidFill>
                  <a:schemeClr val="dk1"/>
                </a:solidFill>
                <a:effectLst/>
                <a:latin typeface="+mn-lt"/>
                <a:ea typeface="+mn-ea"/>
                <a:cs typeface="+mn-cs"/>
              </a:rPr>
              <a:t> </a:t>
            </a:r>
            <a:r>
              <a:rPr lang="en-ID" sz="1600" dirty="0">
                <a:latin typeface="Times New Roman" panose="02020603050405020304" pitchFamily="18" charset="0"/>
                <a:cs typeface="Times New Roman" panose="02020603050405020304" pitchFamily="18" charset="0"/>
              </a:rPr>
              <a:t>dan skor R2 sebesar </a:t>
            </a:r>
            <a:r>
              <a:rPr lang="en-ID" sz="1600" dirty="0">
                <a:highlight>
                  <a:srgbClr val="FFFF00"/>
                </a:highlight>
                <a:latin typeface="Times New Roman" panose="02020603050405020304" pitchFamily="18" charset="0"/>
                <a:cs typeface="Times New Roman" panose="02020603050405020304" pitchFamily="18" charset="0"/>
              </a:rPr>
              <a:t>0.89</a:t>
            </a:r>
            <a:r>
              <a:rPr lang="en-ID" sz="1600" dirty="0">
                <a:latin typeface="Times New Roman" panose="02020603050405020304" pitchFamily="18" charset="0"/>
                <a:cs typeface="Times New Roman" panose="02020603050405020304" pitchFamily="18" charset="0"/>
              </a:rPr>
              <a:t> </a:t>
            </a:r>
          </a:p>
          <a:p>
            <a:pPr algn="l"/>
            <a:endParaRPr lang="en-ID" sz="1600" dirty="0">
              <a:latin typeface="Times New Roman" panose="02020603050405020304" pitchFamily="18" charset="0"/>
              <a:cs typeface="Times New Roman" panose="02020603050405020304" pitchFamily="18" charset="0"/>
            </a:endParaRPr>
          </a:p>
          <a:p>
            <a:pPr algn="l"/>
            <a:r>
              <a:rPr lang="en-ID" sz="1600" dirty="0">
                <a:latin typeface="Times New Roman" panose="02020603050405020304" pitchFamily="18" charset="0"/>
                <a:cs typeface="Times New Roman" panose="02020603050405020304" pitchFamily="18" charset="0"/>
              </a:rPr>
              <a:t>Peningkatan nilai R2 dan penurunan MSE pada data test setelah 'tuning' menunjukkan </a:t>
            </a:r>
          </a:p>
          <a:p>
            <a:pPr algn="l"/>
            <a:r>
              <a:rPr lang="en-ID" sz="1600" dirty="0">
                <a:latin typeface="Times New Roman" panose="02020603050405020304" pitchFamily="18" charset="0"/>
                <a:cs typeface="Times New Roman" panose="02020603050405020304" pitchFamily="18" charset="0"/>
              </a:rPr>
              <a:t>bahwa model menjadi lebih akurat dan konsisten dalam prediksinya terhadap data test.</a:t>
            </a:r>
          </a:p>
          <a:p>
            <a:pPr algn="l"/>
            <a:endParaRPr lang="en-ID" sz="1600" dirty="0">
              <a:latin typeface="Times New Roman" panose="02020603050405020304" pitchFamily="18" charset="0"/>
              <a:cs typeface="Times New Roman" panose="02020603050405020304" pitchFamily="18" charset="0"/>
            </a:endParaRPr>
          </a:p>
          <a:p>
            <a:pPr algn="l"/>
            <a:r>
              <a:rPr lang="en-ID" sz="1600" dirty="0">
                <a:latin typeface="Times New Roman" panose="02020603050405020304" pitchFamily="18" charset="0"/>
                <a:cs typeface="Times New Roman" panose="02020603050405020304" pitchFamily="18" charset="0"/>
              </a:rPr>
              <a:t>Kesimpulan Mengingat tidak ada perubahan signifikan pada data train dan </a:t>
            </a:r>
          </a:p>
          <a:p>
            <a:pPr algn="l"/>
            <a:r>
              <a:rPr lang="en-ID" sz="1600" dirty="0">
                <a:latin typeface="Times New Roman" panose="02020603050405020304" pitchFamily="18" charset="0"/>
                <a:cs typeface="Times New Roman" panose="02020603050405020304" pitchFamily="18" charset="0"/>
              </a:rPr>
              <a:t>terjadi perbaikan pada data test, proses 'tuning' yang kita lakukan berhasil mengurangi</a:t>
            </a:r>
          </a:p>
          <a:p>
            <a:pPr algn="l"/>
            <a:r>
              <a:rPr lang="en-ID" sz="1600" i="1" dirty="0">
                <a:latin typeface="Times New Roman" panose="02020603050405020304" pitchFamily="18" charset="0"/>
                <a:cs typeface="Times New Roman" panose="02020603050405020304" pitchFamily="18" charset="0"/>
              </a:rPr>
              <a:t>overfitting</a:t>
            </a:r>
            <a:r>
              <a:rPr lang="en-ID" sz="1600" dirty="0">
                <a:latin typeface="Times New Roman" panose="02020603050405020304" pitchFamily="18" charset="0"/>
                <a:cs typeface="Times New Roman" panose="02020603050405020304" pitchFamily="18" charset="0"/>
              </a:rPr>
              <a:t> tanpa menyebabkan </a:t>
            </a:r>
            <a:r>
              <a:rPr lang="en-ID" sz="1600" i="1" dirty="0">
                <a:latin typeface="Times New Roman" panose="02020603050405020304" pitchFamily="18" charset="0"/>
                <a:cs typeface="Times New Roman" panose="02020603050405020304" pitchFamily="18" charset="0"/>
              </a:rPr>
              <a:t>underfitting</a:t>
            </a:r>
            <a:r>
              <a:rPr lang="en-ID" sz="1600" dirty="0">
                <a:latin typeface="Times New Roman" panose="02020603050405020304" pitchFamily="18" charset="0"/>
                <a:cs typeface="Times New Roman" panose="02020603050405020304" pitchFamily="18" charset="0"/>
              </a:rPr>
              <a:t>. </a:t>
            </a:r>
          </a:p>
          <a:p>
            <a:pPr algn="l"/>
            <a:endParaRPr lang="en-ID" sz="1600" dirty="0">
              <a:latin typeface="Times New Roman" panose="02020603050405020304" pitchFamily="18" charset="0"/>
              <a:cs typeface="Times New Roman" panose="02020603050405020304" pitchFamily="18" charset="0"/>
            </a:endParaRPr>
          </a:p>
          <a:p>
            <a:pPr algn="l"/>
            <a:r>
              <a:rPr lang="en-ID" sz="1600" dirty="0">
                <a:latin typeface="Times New Roman" panose="02020603050405020304" pitchFamily="18" charset="0"/>
                <a:cs typeface="Times New Roman" panose="02020603050405020304" pitchFamily="18" charset="0"/>
              </a:rPr>
              <a:t>Model sekarang lebih baik dalam menggeneralisasi dari data train ke data test, </a:t>
            </a:r>
          </a:p>
          <a:p>
            <a:pPr algn="l"/>
            <a:r>
              <a:rPr lang="en-ID" sz="1600" dirty="0">
                <a:latin typeface="Times New Roman" panose="02020603050405020304" pitchFamily="18" charset="0"/>
                <a:cs typeface="Times New Roman" panose="02020603050405020304" pitchFamily="18" charset="0"/>
              </a:rPr>
              <a:t>yang merupakan tujuan utama dari proses 'tuning'. Ini menunjukkan bahwa model ini </a:t>
            </a:r>
          </a:p>
          <a:p>
            <a:pPr algn="l"/>
            <a:r>
              <a:rPr lang="en-ID" sz="1600" dirty="0">
                <a:latin typeface="Times New Roman" panose="02020603050405020304" pitchFamily="18" charset="0"/>
                <a:cs typeface="Times New Roman" panose="02020603050405020304" pitchFamily="18" charset="0"/>
              </a:rPr>
              <a:t>sekarang berada dalam kondisi </a:t>
            </a:r>
            <a:r>
              <a:rPr lang="en-ID" sz="1600" i="1" dirty="0">
                <a:latin typeface="Times New Roman" panose="02020603050405020304" pitchFamily="18" charset="0"/>
                <a:cs typeface="Times New Roman" panose="02020603050405020304" pitchFamily="18" charset="0"/>
              </a:rPr>
              <a:t>just fit</a:t>
            </a:r>
            <a:r>
              <a:rPr lang="en-ID" sz="1600" dirty="0">
                <a:latin typeface="Times New Roman" panose="02020603050405020304" pitchFamily="18" charset="0"/>
                <a:cs typeface="Times New Roman" panose="02020603050405020304" pitchFamily="18" charset="0"/>
              </a:rPr>
              <a:t>, dimana model memiliki keseimbangan yang </a:t>
            </a:r>
          </a:p>
          <a:p>
            <a:pPr algn="l"/>
            <a:r>
              <a:rPr lang="en-ID" sz="1600" dirty="0">
                <a:latin typeface="Times New Roman" panose="02020603050405020304" pitchFamily="18" charset="0"/>
                <a:cs typeface="Times New Roman" panose="02020603050405020304" pitchFamily="18" charset="0"/>
              </a:rPr>
              <a:t>baik antara kemampuan untuk menangkap tren dalam data train dan kemampuan untuk </a:t>
            </a:r>
          </a:p>
          <a:p>
            <a:pPr algn="l"/>
            <a:r>
              <a:rPr lang="en-ID" sz="1600" dirty="0">
                <a:latin typeface="Times New Roman" panose="02020603050405020304" pitchFamily="18" charset="0"/>
                <a:cs typeface="Times New Roman" panose="02020603050405020304" pitchFamily="18" charset="0"/>
              </a:rPr>
              <a:t>generalisasi pada data baru.</a:t>
            </a:r>
          </a:p>
        </p:txBody>
      </p:sp>
    </p:spTree>
    <p:extLst>
      <p:ext uri="{BB962C8B-B14F-4D97-AF65-F5344CB8AC3E}">
        <p14:creationId xmlns:p14="http://schemas.microsoft.com/office/powerpoint/2010/main" val="392022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EF693986-C169-3975-F53E-B577B2FCFB5B}"/>
            </a:ext>
          </a:extLst>
        </p:cNvPr>
        <p:cNvGrpSpPr/>
        <p:nvPr/>
      </p:nvGrpSpPr>
      <p:grpSpPr>
        <a:xfrm>
          <a:off x="0" y="0"/>
          <a:ext cx="0" cy="0"/>
          <a:chOff x="0" y="0"/>
          <a:chExt cx="0" cy="0"/>
        </a:xfrm>
      </p:grpSpPr>
      <p:pic>
        <p:nvPicPr>
          <p:cNvPr id="22" name="Picture 2">
            <a:extLst>
              <a:ext uri="{FF2B5EF4-FFF2-40B4-BE49-F238E27FC236}">
                <a16:creationId xmlns:a16="http://schemas.microsoft.com/office/drawing/2014/main" id="{9BB67041-D2BE-17F8-7B9C-BD0651EDC3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21D8EF1-38A3-B67A-F2B1-07C79C57B5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DD1DD85E-52D3-CA8A-F8E8-17D7DB35C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52C82AA1-8F3E-4345-C46E-F9F5B2320A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CC924B28-E4C9-BDFC-61CB-75FBE7098A71}"/>
              </a:ext>
            </a:extLst>
          </p:cNvPr>
          <p:cNvPicPr>
            <a:picLocks noGrp="1" noChangeAspect="1"/>
          </p:cNvPicPr>
          <p:nvPr>
            <p:ph sz="quarter" idx="13"/>
          </p:nvPr>
        </p:nvPicPr>
        <p:blipFill rotWithShape="1">
          <a:blip r:embed="rId5" cstate="email">
            <a:alphaModFix amt="20000"/>
            <a:extLst>
              <a:ext uri="{28A0092B-C50C-407E-A947-70E740481C1C}">
                <a14:useLocalDpi xmlns:a14="http://schemas.microsoft.com/office/drawing/2010/main"/>
              </a:ext>
            </a:extLst>
          </a:blip>
          <a:srcRect b="-2"/>
          <a:stretch/>
        </p:blipFill>
        <p:spPr>
          <a:xfrm>
            <a:off x="20" y="-2"/>
            <a:ext cx="4024741" cy="6857990"/>
          </a:xfrm>
          <a:prstGeom prst="rect">
            <a:avLst/>
          </a:prstGeom>
        </p:spPr>
      </p:pic>
      <p:sp>
        <p:nvSpPr>
          <p:cNvPr id="30" name="Rectangle 29">
            <a:extLst>
              <a:ext uri="{FF2B5EF4-FFF2-40B4-BE49-F238E27FC236}">
                <a16:creationId xmlns:a16="http://schemas.microsoft.com/office/drawing/2014/main" id="{D6701CFF-B0D5-23CF-F0CA-03B517B29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FDEA92E2-4801-2E24-0B23-06C75BE3F5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776ECEA-B9CD-C2DA-290E-3029F5BEE149}"/>
              </a:ext>
            </a:extLst>
          </p:cNvPr>
          <p:cNvSpPr txBox="1"/>
          <p:nvPr/>
        </p:nvSpPr>
        <p:spPr>
          <a:xfrm>
            <a:off x="4106074" y="-3"/>
            <a:ext cx="7867530" cy="6696064"/>
          </a:xfrm>
          <a:prstGeom prst="rect">
            <a:avLst/>
          </a:prstGeom>
          <a:noFill/>
        </p:spPr>
        <p:txBody>
          <a:bodyPr wrap="square" rtlCol="0">
            <a:spAutoFit/>
          </a:bodyPr>
          <a:lstStyle/>
          <a:p>
            <a:pPr>
              <a:lnSpc>
                <a:spcPct val="150000"/>
              </a:lnSpc>
            </a:pPr>
            <a:r>
              <a:rPr lang="en-ID" sz="1600" b="0" dirty="0">
                <a:effectLst/>
                <a:latin typeface="Times New Roman" panose="02020603050405020304" pitchFamily="18" charset="0"/>
                <a:cs typeface="Times New Roman" panose="02020603050405020304" pitchFamily="18" charset="0"/>
              </a:rPr>
              <a:t>Model </a:t>
            </a:r>
            <a:r>
              <a:rPr lang="en-ID" sz="1600" b="0" dirty="0">
                <a:effectLst/>
                <a:highlight>
                  <a:srgbClr val="FFFF00"/>
                </a:highlight>
                <a:latin typeface="Times New Roman" panose="02020603050405020304" pitchFamily="18" charset="0"/>
                <a:cs typeface="Times New Roman" panose="02020603050405020304" pitchFamily="18" charset="0"/>
              </a:rPr>
              <a:t>Random Forest Regressor</a:t>
            </a:r>
            <a:r>
              <a:rPr lang="en-ID" sz="1600" b="0" dirty="0">
                <a:effectLst/>
                <a:latin typeface="Times New Roman" panose="02020603050405020304" pitchFamily="18" charset="0"/>
                <a:cs typeface="Times New Roman" panose="02020603050405020304" pitchFamily="18" charset="0"/>
              </a:rPr>
              <a:t> setelah tuning menghasilkan R2 score sebesar 0.89. Ini menunjukkan peningkatan performa dibandingkan dengan model </a:t>
            </a:r>
            <a:r>
              <a:rPr lang="en-ID" sz="1600" b="0" i="1" dirty="0">
                <a:effectLst/>
                <a:latin typeface="Times New Roman" panose="02020603050405020304" pitchFamily="18" charset="0"/>
                <a:cs typeface="Times New Roman" panose="02020603050405020304" pitchFamily="18" charset="0"/>
              </a:rPr>
              <a:t>baseline</a:t>
            </a:r>
            <a:r>
              <a:rPr lang="en-ID" sz="1600" b="0" dirty="0">
                <a:effectLst/>
                <a:latin typeface="Times New Roman" panose="02020603050405020304" pitchFamily="18" charset="0"/>
                <a:cs typeface="Times New Roman" panose="02020603050405020304" pitchFamily="18" charset="0"/>
              </a:rPr>
              <a:t> (regresi linier), yang memiliki R2 score sekitar 0.80. Peningkatan ini menunjukkan bahwa Random Forest Regressor mampu menangkap kompleksitas data dengan lebih baik, menghasilkan prediksi yang lebih akurat.</a:t>
            </a:r>
          </a:p>
          <a:p>
            <a:pPr>
              <a:lnSpc>
                <a:spcPct val="150000"/>
              </a:lnSpc>
            </a:pPr>
            <a:endParaRPr lang="en-ID" sz="1600" b="0" dirty="0">
              <a:effectLst/>
              <a:latin typeface="Times New Roman" panose="02020603050405020304" pitchFamily="18" charset="0"/>
              <a:cs typeface="Times New Roman" panose="02020603050405020304" pitchFamily="18" charset="0"/>
            </a:endParaRPr>
          </a:p>
          <a:p>
            <a:pPr>
              <a:lnSpc>
                <a:spcPct val="150000"/>
              </a:lnSpc>
            </a:pPr>
            <a:r>
              <a:rPr lang="en-ID" sz="1600" b="0" dirty="0">
                <a:effectLst/>
                <a:latin typeface="Times New Roman" panose="02020603050405020304" pitchFamily="18" charset="0"/>
                <a:cs typeface="Times New Roman" panose="02020603050405020304" pitchFamily="18" charset="0"/>
              </a:rPr>
              <a:t>Kesimpulan Evaluasi Model:</a:t>
            </a:r>
            <a:br>
              <a:rPr lang="en-ID" sz="1600" b="0" dirty="0">
                <a:effectLst/>
                <a:latin typeface="Times New Roman" panose="02020603050405020304" pitchFamily="18" charset="0"/>
                <a:cs typeface="Times New Roman" panose="02020603050405020304" pitchFamily="18" charset="0"/>
              </a:rPr>
            </a:br>
            <a:r>
              <a:rPr lang="en-ID" sz="1600" b="0" dirty="0">
                <a:effectLst/>
                <a:highlight>
                  <a:srgbClr val="FFFF00"/>
                </a:highlight>
                <a:latin typeface="Times New Roman" panose="02020603050405020304" pitchFamily="18" charset="0"/>
                <a:cs typeface="Times New Roman" panose="02020603050405020304" pitchFamily="18" charset="0"/>
              </a:rPr>
              <a:t>Model Random Forest Regressor </a:t>
            </a:r>
            <a:r>
              <a:rPr lang="en-ID" sz="1600" b="0" dirty="0">
                <a:effectLst/>
                <a:latin typeface="Times New Roman" panose="02020603050405020304" pitchFamily="18" charset="0"/>
                <a:cs typeface="Times New Roman" panose="02020603050405020304" pitchFamily="18" charset="0"/>
              </a:rPr>
              <a:t>menunjukkan peningkatan signifikan dalam performa dibandingkan dengan model regresi linier, yang dijadikan sebagai baseline. Ini ditunjukkan melalui penurunan MSE dan peningkatan R2 score.</a:t>
            </a:r>
          </a:p>
          <a:p>
            <a:pPr>
              <a:lnSpc>
                <a:spcPct val="150000"/>
              </a:lnSpc>
            </a:pPr>
            <a:br>
              <a:rPr lang="en-ID" sz="1600" b="0" dirty="0">
                <a:effectLst/>
                <a:latin typeface="Times New Roman" panose="02020603050405020304" pitchFamily="18" charset="0"/>
                <a:cs typeface="Times New Roman" panose="02020603050405020304" pitchFamily="18" charset="0"/>
              </a:rPr>
            </a:br>
            <a:r>
              <a:rPr lang="en-ID" sz="1600" b="0" dirty="0">
                <a:effectLst/>
                <a:latin typeface="Times New Roman" panose="02020603050405020304" pitchFamily="18" charset="0"/>
                <a:cs typeface="Times New Roman" panose="02020603050405020304" pitchFamily="18" charset="0"/>
              </a:rPr>
              <a:t>Random Forest Regressor, dengan kemampuannya untuk menangkap non-linearitas dan interaksi antar variabel, memberikan prediksi yang lebih baik untuk biaya asuransi berdasarkan faktor-faktor seperti usia, BMI, status perokok, dan lainnya.</a:t>
            </a:r>
          </a:p>
          <a:p>
            <a:pPr>
              <a:lnSpc>
                <a:spcPct val="150000"/>
              </a:lnSpc>
            </a:pPr>
            <a:endParaRPr lang="en-ID" sz="1600" b="0" dirty="0">
              <a:effectLst/>
              <a:latin typeface="Times New Roman" panose="02020603050405020304" pitchFamily="18" charset="0"/>
              <a:cs typeface="Times New Roman" panose="02020603050405020304" pitchFamily="18" charset="0"/>
            </a:endParaRPr>
          </a:p>
          <a:p>
            <a:pPr>
              <a:lnSpc>
                <a:spcPct val="150000"/>
              </a:lnSpc>
            </a:pPr>
            <a:r>
              <a:rPr lang="en-ID" sz="1600" b="0" dirty="0">
                <a:effectLst/>
                <a:latin typeface="Times New Roman" panose="02020603050405020304" pitchFamily="18" charset="0"/>
                <a:cs typeface="Times New Roman" panose="02020603050405020304" pitchFamily="18" charset="0"/>
              </a:rPr>
              <a:t>Ini menggarisbawahi pentingnya memilih model yang tepat untuk data dan masalah yang spesifik. Meskipun model yang lebih kompleks seperti Random Forest dapat memberikan performa yang lebih baik.</a:t>
            </a:r>
          </a:p>
        </p:txBody>
      </p:sp>
    </p:spTree>
    <p:extLst>
      <p:ext uri="{BB962C8B-B14F-4D97-AF65-F5344CB8AC3E}">
        <p14:creationId xmlns:p14="http://schemas.microsoft.com/office/powerpoint/2010/main" val="1611514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5F5B4025-DFB4-B029-FB7B-CD3E57988D0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A3B312-AC6E-3871-0417-968F1F361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6ED86CED-C70F-5703-638A-1DB32501C4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5B43FDB-F255-C8C8-D0E5-9C494D436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2C96B025-EB39-F9D2-2B91-9EC2A868C6A8}"/>
              </a:ext>
            </a:extLst>
          </p:cNvPr>
          <p:cNvPicPr>
            <a:picLocks noChangeAspect="1"/>
          </p:cNvPicPr>
          <p:nvPr/>
        </p:nvPicPr>
        <p:blipFill rotWithShape="1">
          <a:blip r:embed="rId4" cstate="email">
            <a:alphaModFix amt="20000"/>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04E81540-F3BE-090A-A080-C1161744F8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Table 1">
            <a:extLst>
              <a:ext uri="{FF2B5EF4-FFF2-40B4-BE49-F238E27FC236}">
                <a16:creationId xmlns:a16="http://schemas.microsoft.com/office/drawing/2014/main" id="{155A8013-9912-657B-4FF6-D3D453F52CE6}"/>
              </a:ext>
            </a:extLst>
          </p:cNvPr>
          <p:cNvGraphicFramePr>
            <a:graphicFrameLocks noGrp="1"/>
          </p:cNvGraphicFramePr>
          <p:nvPr>
            <p:extLst>
              <p:ext uri="{D42A27DB-BD31-4B8C-83A1-F6EECF244321}">
                <p14:modId xmlns:p14="http://schemas.microsoft.com/office/powerpoint/2010/main" val="209080470"/>
              </p:ext>
            </p:extLst>
          </p:nvPr>
        </p:nvGraphicFramePr>
        <p:xfrm>
          <a:off x="7350901" y="824576"/>
          <a:ext cx="4828011" cy="4820920"/>
        </p:xfrm>
        <a:graphic>
          <a:graphicData uri="http://schemas.openxmlformats.org/drawingml/2006/table">
            <a:tbl>
              <a:tblPr firstRow="1" bandRow="1">
                <a:tableStyleId>{5C22544A-7EE6-4342-B048-85BDC9FD1C3A}</a:tableStyleId>
              </a:tblPr>
              <a:tblGrid>
                <a:gridCol w="1609337">
                  <a:extLst>
                    <a:ext uri="{9D8B030D-6E8A-4147-A177-3AD203B41FA5}">
                      <a16:colId xmlns:a16="http://schemas.microsoft.com/office/drawing/2014/main" val="3915067803"/>
                    </a:ext>
                  </a:extLst>
                </a:gridCol>
                <a:gridCol w="1609337">
                  <a:extLst>
                    <a:ext uri="{9D8B030D-6E8A-4147-A177-3AD203B41FA5}">
                      <a16:colId xmlns:a16="http://schemas.microsoft.com/office/drawing/2014/main" val="2373707516"/>
                    </a:ext>
                  </a:extLst>
                </a:gridCol>
                <a:gridCol w="1609337">
                  <a:extLst>
                    <a:ext uri="{9D8B030D-6E8A-4147-A177-3AD203B41FA5}">
                      <a16:colId xmlns:a16="http://schemas.microsoft.com/office/drawing/2014/main" val="3297640451"/>
                    </a:ext>
                  </a:extLst>
                </a:gridCol>
              </a:tblGrid>
              <a:tr h="370840">
                <a:tc>
                  <a:txBody>
                    <a:bodyPr/>
                    <a:lstStyle/>
                    <a:p>
                      <a:endParaRPr lang="en-ID" dirty="0"/>
                    </a:p>
                  </a:txBody>
                  <a:tcPr>
                    <a:solidFill>
                      <a:schemeClr val="accent2">
                        <a:lumMod val="75000"/>
                        <a:alpha val="90000"/>
                      </a:schemeClr>
                    </a:solidFill>
                  </a:tcPr>
                </a:tc>
                <a:tc>
                  <a:txBody>
                    <a:bodyPr/>
                    <a:lstStyle/>
                    <a:p>
                      <a:pPr algn="ctr"/>
                      <a:r>
                        <a:rPr lang="en-ID" sz="1800" b="0" i="0" kern="1200" dirty="0">
                          <a:solidFill>
                            <a:schemeClr val="lt1"/>
                          </a:solidFill>
                          <a:effectLst/>
                          <a:latin typeface="+mn-lt"/>
                          <a:ea typeface="+mn-ea"/>
                          <a:cs typeface="+mn-cs"/>
                        </a:rPr>
                        <a:t>Feature </a:t>
                      </a:r>
                      <a:endParaRPr lang="en-ID" dirty="0"/>
                    </a:p>
                  </a:txBody>
                  <a:tcPr>
                    <a:solidFill>
                      <a:schemeClr val="accent2">
                        <a:lumMod val="75000"/>
                        <a:alpha val="90000"/>
                      </a:schemeClr>
                    </a:solidFill>
                  </a:tcPr>
                </a:tc>
                <a:tc>
                  <a:txBody>
                    <a:bodyPr/>
                    <a:lstStyle/>
                    <a:p>
                      <a:pPr algn="ctr"/>
                      <a:r>
                        <a:rPr lang="en-ID" sz="1800" b="0" i="0" kern="1200" dirty="0">
                          <a:solidFill>
                            <a:schemeClr val="lt1"/>
                          </a:solidFill>
                          <a:effectLst/>
                          <a:latin typeface="+mn-lt"/>
                          <a:ea typeface="+mn-ea"/>
                          <a:cs typeface="+mn-cs"/>
                        </a:rPr>
                        <a:t>Importance</a:t>
                      </a:r>
                      <a:endParaRPr lang="en-ID" dirty="0"/>
                    </a:p>
                  </a:txBody>
                  <a:tcPr>
                    <a:solidFill>
                      <a:schemeClr val="accent2">
                        <a:lumMod val="75000"/>
                        <a:alpha val="90000"/>
                      </a:schemeClr>
                    </a:solidFill>
                  </a:tcPr>
                </a:tc>
                <a:extLst>
                  <a:ext uri="{0D108BD9-81ED-4DB2-BD59-A6C34878D82A}">
                    <a16:rowId xmlns:a16="http://schemas.microsoft.com/office/drawing/2014/main" val="3683881052"/>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1</a:t>
                      </a: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smoker_0</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0.491537</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927632015"/>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2</a:t>
                      </a:r>
                      <a:endParaRPr lang="en-ID" sz="14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tc>
                  <a:txBody>
                    <a:bodyPr/>
                    <a:lstStyle/>
                    <a:p>
                      <a:pPr algn="ctr"/>
                      <a:r>
                        <a:rPr lang="en-ID" sz="1800" b="0" i="0" kern="1200" dirty="0">
                          <a:solidFill>
                            <a:schemeClr val="dk1"/>
                          </a:solidFill>
                          <a:effectLst/>
                          <a:latin typeface="+mn-lt"/>
                          <a:ea typeface="+mn-ea"/>
                          <a:cs typeface="+mn-cs"/>
                        </a:rPr>
                        <a:t>bmi</a:t>
                      </a:r>
                      <a:endParaRPr lang="en-ID" sz="14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tc>
                  <a:txBody>
                    <a:bodyPr/>
                    <a:lstStyle/>
                    <a:p>
                      <a:pPr algn="ctr"/>
                      <a:r>
                        <a:rPr lang="en-ID" sz="1800" b="0" i="0" kern="1200" dirty="0">
                          <a:solidFill>
                            <a:schemeClr val="dk1"/>
                          </a:solidFill>
                          <a:effectLst/>
                          <a:latin typeface="+mn-lt"/>
                          <a:ea typeface="+mn-ea"/>
                          <a:cs typeface="+mn-cs"/>
                        </a:rPr>
                        <a:t>0.194900</a:t>
                      </a:r>
                      <a:endParaRPr lang="en-ID" sz="12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extLst>
                  <a:ext uri="{0D108BD9-81ED-4DB2-BD59-A6C34878D82A}">
                    <a16:rowId xmlns:a16="http://schemas.microsoft.com/office/drawing/2014/main" val="810308009"/>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3</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smoker_1</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0.138799</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2984960962"/>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4 </a:t>
                      </a:r>
                      <a:endParaRPr lang="en-ID" sz="14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tc>
                  <a:txBody>
                    <a:bodyPr/>
                    <a:lstStyle/>
                    <a:p>
                      <a:pPr algn="ctr"/>
                      <a:r>
                        <a:rPr lang="en-ID" sz="1800" b="0" i="0" kern="1200" dirty="0">
                          <a:solidFill>
                            <a:schemeClr val="dk1"/>
                          </a:solidFill>
                          <a:effectLst/>
                          <a:latin typeface="+mn-lt"/>
                          <a:ea typeface="+mn-ea"/>
                          <a:cs typeface="+mn-cs"/>
                        </a:rPr>
                        <a:t>age</a:t>
                      </a:r>
                      <a:endParaRPr lang="en-ID" sz="14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tc>
                  <a:txBody>
                    <a:bodyPr/>
                    <a:lstStyle/>
                    <a:p>
                      <a:pPr algn="ctr"/>
                      <a:r>
                        <a:rPr lang="en-ID" sz="1800" b="0" i="0" kern="1200" dirty="0">
                          <a:solidFill>
                            <a:schemeClr val="dk1"/>
                          </a:solidFill>
                          <a:effectLst/>
                          <a:latin typeface="+mn-lt"/>
                          <a:ea typeface="+mn-ea"/>
                          <a:cs typeface="+mn-cs"/>
                        </a:rPr>
                        <a:t>0.136201</a:t>
                      </a:r>
                      <a:endParaRPr lang="en-ID" sz="12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extLst>
                  <a:ext uri="{0D108BD9-81ED-4DB2-BD59-A6C34878D82A}">
                    <a16:rowId xmlns:a16="http://schemas.microsoft.com/office/drawing/2014/main" val="1335219191"/>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5</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children</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0.017773</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3777062687"/>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6 </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region_1</a:t>
                      </a:r>
                      <a:endParaRPr lang="en-ID" sz="14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tc>
                  <a:txBody>
                    <a:bodyPr/>
                    <a:lstStyle/>
                    <a:p>
                      <a:pPr algn="ctr"/>
                      <a:r>
                        <a:rPr lang="en-ID" sz="1800" b="0" i="0" kern="1200" dirty="0">
                          <a:solidFill>
                            <a:schemeClr val="dk1"/>
                          </a:solidFill>
                          <a:effectLst/>
                          <a:latin typeface="+mn-lt"/>
                          <a:ea typeface="+mn-ea"/>
                          <a:cs typeface="+mn-cs"/>
                        </a:rPr>
                        <a:t>0.004131</a:t>
                      </a:r>
                      <a:endParaRPr lang="en-ID" sz="1200" dirty="0">
                        <a:latin typeface="Times New Roman" panose="02020603050405020304" pitchFamily="18" charset="0"/>
                        <a:cs typeface="Times New Roman" panose="02020603050405020304" pitchFamily="18" charset="0"/>
                      </a:endParaRPr>
                    </a:p>
                  </a:txBody>
                  <a:tcPr>
                    <a:solidFill>
                      <a:schemeClr val="accent1">
                        <a:tint val="20000"/>
                        <a:alpha val="90000"/>
                      </a:schemeClr>
                    </a:solidFill>
                  </a:tcPr>
                </a:tc>
                <a:extLst>
                  <a:ext uri="{0D108BD9-81ED-4DB2-BD59-A6C34878D82A}">
                    <a16:rowId xmlns:a16="http://schemas.microsoft.com/office/drawing/2014/main" val="1634104030"/>
                  </a:ext>
                </a:extLst>
              </a:tr>
              <a:tr h="370840">
                <a:tc>
                  <a:txBody>
                    <a:bodyPr/>
                    <a:lstStyle/>
                    <a:p>
                      <a:r>
                        <a:rPr lang="en-ID" sz="1400" b="0" i="0" kern="1200" dirty="0">
                          <a:solidFill>
                            <a:schemeClr val="dk1"/>
                          </a:solidFill>
                          <a:effectLst/>
                          <a:latin typeface="Times New Roman" panose="02020603050405020304" pitchFamily="18" charset="0"/>
                          <a:ea typeface="+mn-ea"/>
                          <a:cs typeface="Times New Roman" panose="02020603050405020304" pitchFamily="18" charset="0"/>
                        </a:rPr>
                        <a:t>7 </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region_0</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0.003894</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851264558"/>
                  </a:ext>
                </a:extLst>
              </a:tr>
              <a:tr h="370840">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8</a:t>
                      </a:r>
                      <a:endParaRPr lang="en-ID" sz="1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region_2</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0.003109</a:t>
                      </a:r>
                      <a:endParaRPr lang="en-ID" sz="1200" dirty="0">
                        <a:latin typeface="Times New Roman" panose="02020603050405020304" pitchFamily="18" charset="0"/>
                        <a:cs typeface="Times New Roman" panose="02020603050405020304" pitchFamily="18" charset="0"/>
                      </a:endParaRPr>
                    </a:p>
                  </a:txBody>
                  <a:tcPr>
                    <a:solidFill>
                      <a:srgbClr val="E8F0FC">
                        <a:alpha val="90000"/>
                      </a:srgbClr>
                    </a:solidFill>
                  </a:tcPr>
                </a:tc>
                <a:extLst>
                  <a:ext uri="{0D108BD9-81ED-4DB2-BD59-A6C34878D82A}">
                    <a16:rowId xmlns:a16="http://schemas.microsoft.com/office/drawing/2014/main" val="1011388792"/>
                  </a:ext>
                </a:extLst>
              </a:tr>
              <a:tr h="370840">
                <a:tc>
                  <a:txBody>
                    <a:bodyPr/>
                    <a:lstStyle/>
                    <a:p>
                      <a:r>
                        <a:rPr lang="en-US" sz="1400" dirty="0">
                          <a:latin typeface="Times New Roman" panose="02020603050405020304" pitchFamily="18" charset="0"/>
                          <a:cs typeface="Times New Roman" panose="02020603050405020304" pitchFamily="18" charset="0"/>
                        </a:rPr>
                        <a:t>9</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bmi_category</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0.002736</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1320012910"/>
                  </a:ext>
                </a:extLst>
              </a:tr>
              <a:tr h="370840">
                <a:tc>
                  <a:txBody>
                    <a:bodyPr/>
                    <a:lstStyle/>
                    <a:p>
                      <a:r>
                        <a:rPr lang="en-US" sz="1400" dirty="0">
                          <a:latin typeface="Times New Roman" panose="02020603050405020304" pitchFamily="18" charset="0"/>
                          <a:cs typeface="Times New Roman" panose="02020603050405020304" pitchFamily="18" charset="0"/>
                        </a:rPr>
                        <a:t>10</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region_3</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0.002621</a:t>
                      </a:r>
                      <a:endParaRPr lang="en-ID" sz="1200" dirty="0">
                        <a:latin typeface="Times New Roman" panose="02020603050405020304" pitchFamily="18" charset="0"/>
                        <a:cs typeface="Times New Roman" panose="02020603050405020304" pitchFamily="18" charset="0"/>
                      </a:endParaRPr>
                    </a:p>
                  </a:txBody>
                  <a:tcPr>
                    <a:solidFill>
                      <a:srgbClr val="E8F0FC">
                        <a:alpha val="90000"/>
                      </a:srgbClr>
                    </a:solidFill>
                  </a:tcPr>
                </a:tc>
                <a:extLst>
                  <a:ext uri="{0D108BD9-81ED-4DB2-BD59-A6C34878D82A}">
                    <a16:rowId xmlns:a16="http://schemas.microsoft.com/office/drawing/2014/main" val="253990428"/>
                  </a:ext>
                </a:extLst>
              </a:tr>
              <a:tr h="370840">
                <a:tc>
                  <a:txBody>
                    <a:bodyPr/>
                    <a:lstStyle/>
                    <a:p>
                      <a:r>
                        <a:rPr lang="en-US" sz="1400" dirty="0">
                          <a:latin typeface="Times New Roman" panose="02020603050405020304" pitchFamily="18" charset="0"/>
                          <a:cs typeface="Times New Roman" panose="02020603050405020304" pitchFamily="18" charset="0"/>
                        </a:rPr>
                        <a:t>11</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b="0" i="0" kern="1200" dirty="0">
                          <a:solidFill>
                            <a:schemeClr val="dk1"/>
                          </a:solidFill>
                          <a:effectLst/>
                          <a:latin typeface="+mn-lt"/>
                          <a:ea typeface="+mn-ea"/>
                          <a:cs typeface="+mn-cs"/>
                        </a:rPr>
                        <a:t>sex_1</a:t>
                      </a:r>
                      <a:endParaRPr lang="en-ID" sz="1400" dirty="0">
                        <a:latin typeface="Times New Roman" panose="02020603050405020304" pitchFamily="18" charset="0"/>
                        <a:cs typeface="Times New Roman" panose="02020603050405020304" pitchFamily="18" charset="0"/>
                      </a:endParaRPr>
                    </a:p>
                  </a:txBody>
                  <a:tcPr>
                    <a:solidFill>
                      <a:srgbClr val="93DFCE">
                        <a:alpha val="90000"/>
                      </a:srgbClr>
                    </a:solidFill>
                  </a:tcPr>
                </a:tc>
                <a:tc>
                  <a:txBody>
                    <a:bodyPr/>
                    <a:lstStyle/>
                    <a:p>
                      <a:pPr algn="ctr"/>
                      <a:r>
                        <a:rPr lang="en-ID" sz="1800" b="0" i="0" kern="1200" dirty="0">
                          <a:solidFill>
                            <a:schemeClr val="dk1"/>
                          </a:solidFill>
                          <a:effectLst/>
                          <a:latin typeface="+mn-lt"/>
                          <a:ea typeface="+mn-ea"/>
                          <a:cs typeface="+mn-cs"/>
                        </a:rPr>
                        <a:t>0.002187</a:t>
                      </a:r>
                      <a:endParaRPr lang="en-ID" sz="1200" dirty="0">
                        <a:latin typeface="Times New Roman" panose="02020603050405020304" pitchFamily="18" charset="0"/>
                        <a:cs typeface="Times New Roman" panose="02020603050405020304" pitchFamily="18" charset="0"/>
                      </a:endParaRPr>
                    </a:p>
                  </a:txBody>
                  <a:tcPr>
                    <a:solidFill>
                      <a:srgbClr val="93DFCE">
                        <a:alpha val="90000"/>
                      </a:srgbClr>
                    </a:solidFill>
                  </a:tcPr>
                </a:tc>
                <a:extLst>
                  <a:ext uri="{0D108BD9-81ED-4DB2-BD59-A6C34878D82A}">
                    <a16:rowId xmlns:a16="http://schemas.microsoft.com/office/drawing/2014/main" val="869014510"/>
                  </a:ext>
                </a:extLst>
              </a:tr>
              <a:tr h="370840">
                <a:tc>
                  <a:txBody>
                    <a:bodyPr/>
                    <a:lstStyle/>
                    <a:p>
                      <a:r>
                        <a:rPr lang="en-US" sz="1400" dirty="0">
                          <a:latin typeface="Times New Roman" panose="02020603050405020304" pitchFamily="18" charset="0"/>
                          <a:cs typeface="Times New Roman" panose="02020603050405020304" pitchFamily="18" charset="0"/>
                        </a:rPr>
                        <a:t>12</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b="0" i="0" kern="1200" dirty="0">
                          <a:solidFill>
                            <a:schemeClr val="dk1"/>
                          </a:solidFill>
                          <a:effectLst/>
                          <a:latin typeface="+mn-lt"/>
                          <a:ea typeface="+mn-ea"/>
                          <a:cs typeface="+mn-cs"/>
                        </a:rPr>
                        <a:t>sex_0</a:t>
                      </a:r>
                      <a:endParaRPr lang="en-ID" sz="1400" dirty="0">
                        <a:latin typeface="Times New Roman" panose="02020603050405020304" pitchFamily="18" charset="0"/>
                        <a:cs typeface="Times New Roman" panose="02020603050405020304" pitchFamily="18" charset="0"/>
                      </a:endParaRPr>
                    </a:p>
                  </a:txBody>
                  <a:tcPr>
                    <a:solidFill>
                      <a:srgbClr val="E8F0FC">
                        <a:alpha val="90000"/>
                      </a:srgbClr>
                    </a:solidFill>
                  </a:tcPr>
                </a:tc>
                <a:tc>
                  <a:txBody>
                    <a:bodyPr/>
                    <a:lstStyle/>
                    <a:p>
                      <a:pPr algn="ctr"/>
                      <a:r>
                        <a:rPr lang="en-ID" sz="1800" b="0" i="0" kern="1200" dirty="0">
                          <a:solidFill>
                            <a:schemeClr val="dk1"/>
                          </a:solidFill>
                          <a:effectLst/>
                          <a:latin typeface="+mn-lt"/>
                          <a:ea typeface="+mn-ea"/>
                          <a:cs typeface="+mn-cs"/>
                        </a:rPr>
                        <a:t>0.002113</a:t>
                      </a:r>
                      <a:endParaRPr lang="en-ID" sz="1200" dirty="0">
                        <a:latin typeface="Times New Roman" panose="02020603050405020304" pitchFamily="18" charset="0"/>
                        <a:cs typeface="Times New Roman" panose="02020603050405020304" pitchFamily="18" charset="0"/>
                      </a:endParaRPr>
                    </a:p>
                  </a:txBody>
                  <a:tcPr>
                    <a:solidFill>
                      <a:srgbClr val="E8F0FC">
                        <a:alpha val="90000"/>
                      </a:srgbClr>
                    </a:solidFill>
                  </a:tcPr>
                </a:tc>
                <a:extLst>
                  <a:ext uri="{0D108BD9-81ED-4DB2-BD59-A6C34878D82A}">
                    <a16:rowId xmlns:a16="http://schemas.microsoft.com/office/drawing/2014/main" val="4044593702"/>
                  </a:ext>
                </a:extLst>
              </a:tr>
            </a:tbl>
          </a:graphicData>
        </a:graphic>
      </p:graphicFrame>
      <p:sp>
        <p:nvSpPr>
          <p:cNvPr id="3" name="TextBox 2">
            <a:extLst>
              <a:ext uri="{FF2B5EF4-FFF2-40B4-BE49-F238E27FC236}">
                <a16:creationId xmlns:a16="http://schemas.microsoft.com/office/drawing/2014/main" id="{7C1706A5-6E63-6986-22C5-2AD6EB5F1A50}"/>
              </a:ext>
            </a:extLst>
          </p:cNvPr>
          <p:cNvSpPr txBox="1"/>
          <p:nvPr/>
        </p:nvSpPr>
        <p:spPr>
          <a:xfrm>
            <a:off x="13088" y="824575"/>
            <a:ext cx="7444667" cy="5755422"/>
          </a:xfrm>
          <a:prstGeom prst="rect">
            <a:avLst/>
          </a:prstGeom>
          <a:noFill/>
        </p:spPr>
        <p:txBody>
          <a:bodyPr wrap="none" rtlCol="0">
            <a:spAutoFit/>
          </a:bodyPr>
          <a:lstStyle/>
          <a:p>
            <a:pPr algn="l"/>
            <a:r>
              <a:rPr lang="en-ID" sz="1600" b="0" i="0" dirty="0">
                <a:effectLst/>
                <a:latin typeface="Times New Roman" panose="02020603050405020304" pitchFamily="18" charset="0"/>
                <a:cs typeface="Times New Roman" panose="02020603050405020304" pitchFamily="18" charset="0"/>
              </a:rPr>
              <a:t>Berikut adalah daftar fitur dan pentingnya (feature importances) dari model </a:t>
            </a:r>
          </a:p>
          <a:p>
            <a:pPr algn="l"/>
            <a:r>
              <a:rPr lang="en-ID" sz="1600" b="0" i="0" dirty="0">
                <a:effectLst/>
                <a:latin typeface="Times New Roman" panose="02020603050405020304" pitchFamily="18" charset="0"/>
                <a:cs typeface="Times New Roman" panose="02020603050405020304" pitchFamily="18" charset="0"/>
              </a:rPr>
              <a:t>Random Forest Regressor, yang menunjukkan seberapa penting setiap fitur dalam </a:t>
            </a:r>
          </a:p>
          <a:p>
            <a:pPr algn="l"/>
            <a:r>
              <a:rPr lang="en-ID" sz="1600" b="0" i="0" dirty="0">
                <a:effectLst/>
                <a:latin typeface="Times New Roman" panose="02020603050405020304" pitchFamily="18" charset="0"/>
                <a:cs typeface="Times New Roman" panose="02020603050405020304" pitchFamily="18" charset="0"/>
              </a:rPr>
              <a:t>memprediksi biaya asuransi:</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1" i="0" dirty="0">
                <a:effectLst/>
                <a:latin typeface="Times New Roman" panose="02020603050405020304" pitchFamily="18" charset="0"/>
                <a:cs typeface="Times New Roman" panose="02020603050405020304" pitchFamily="18" charset="0"/>
              </a:rPr>
              <a:t>smoker_0 dan smoker_1 </a:t>
            </a:r>
            <a:r>
              <a:rPr lang="en-ID" sz="1600" b="0" i="0" dirty="0">
                <a:effectLst/>
                <a:latin typeface="Times New Roman" panose="02020603050405020304" pitchFamily="18" charset="0"/>
                <a:cs typeface="Times New Roman" panose="02020603050405020304" pitchFamily="18" charset="0"/>
              </a:rPr>
              <a:t>(dengan nilai penting sekitar 0.49 dan 0.14) menunjukkan </a:t>
            </a:r>
          </a:p>
          <a:p>
            <a:pPr algn="l"/>
            <a:r>
              <a:rPr lang="en-ID" sz="1600" b="0" i="0" dirty="0">
                <a:effectLst/>
                <a:latin typeface="Times New Roman" panose="02020603050405020304" pitchFamily="18" charset="0"/>
                <a:cs typeface="Times New Roman" panose="02020603050405020304" pitchFamily="18" charset="0"/>
              </a:rPr>
              <a:t>status perokok sangat berpengaruh terhadap prediksi biaya asuransi. </a:t>
            </a:r>
          </a:p>
          <a:p>
            <a:pPr algn="l"/>
            <a:r>
              <a:rPr lang="en-ID" sz="1600" b="0" i="0" dirty="0">
                <a:effectLst/>
                <a:latin typeface="Times New Roman" panose="02020603050405020304" pitchFamily="18" charset="0"/>
                <a:cs typeface="Times New Roman" panose="02020603050405020304" pitchFamily="18" charset="0"/>
              </a:rPr>
              <a:t>Ini mengindikasikan bahwa apakah seseorang merokok atau tidak adalah faktor penting.</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1" i="0" dirty="0">
                <a:effectLst/>
                <a:latin typeface="Times New Roman" panose="02020603050405020304" pitchFamily="18" charset="0"/>
                <a:cs typeface="Times New Roman" panose="02020603050405020304" pitchFamily="18" charset="0"/>
              </a:rPr>
              <a:t>bmi</a:t>
            </a:r>
            <a:r>
              <a:rPr lang="en-ID" sz="1600" b="0" i="0" dirty="0">
                <a:effectLst/>
                <a:latin typeface="Times New Roman" panose="02020603050405020304" pitchFamily="18" charset="0"/>
                <a:cs typeface="Times New Roman" panose="02020603050405020304" pitchFamily="18" charset="0"/>
              </a:rPr>
              <a:t> memiliki nilai penting sekitar 0.19, menandakan bahwa indeks massa tubuh (BMI)</a:t>
            </a:r>
          </a:p>
          <a:p>
            <a:pPr algn="l"/>
            <a:r>
              <a:rPr lang="en-ID" sz="1600" b="0" i="0" dirty="0">
                <a:effectLst/>
                <a:latin typeface="Times New Roman" panose="02020603050405020304" pitchFamily="18" charset="0"/>
                <a:cs typeface="Times New Roman" panose="02020603050405020304" pitchFamily="18" charset="0"/>
              </a:rPr>
              <a:t>juga berpengaruh besar terhadap biaya asuransi.</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1" i="0" dirty="0">
                <a:effectLst/>
                <a:latin typeface="Times New Roman" panose="02020603050405020304" pitchFamily="18" charset="0"/>
                <a:cs typeface="Times New Roman" panose="02020603050405020304" pitchFamily="18" charset="0"/>
              </a:rPr>
              <a:t>age</a:t>
            </a:r>
            <a:r>
              <a:rPr lang="en-ID" sz="1600" b="0" i="0" dirty="0">
                <a:effectLst/>
                <a:latin typeface="Times New Roman" panose="02020603050405020304" pitchFamily="18" charset="0"/>
                <a:cs typeface="Times New Roman" panose="02020603050405020304" pitchFamily="18" charset="0"/>
              </a:rPr>
              <a:t> dengan nilai penting sekitar 0.14, menunjukkan usia sebagai faktor penting lainnya.</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0" i="0" dirty="0">
                <a:effectLst/>
                <a:latin typeface="Times New Roman" panose="02020603050405020304" pitchFamily="18" charset="0"/>
                <a:cs typeface="Times New Roman" panose="02020603050405020304" pitchFamily="18" charset="0"/>
              </a:rPr>
              <a:t>Fitur lain seperti region_1, children, region_0, region_2, sex_0, sex_1, dan region_3 </a:t>
            </a:r>
          </a:p>
          <a:p>
            <a:pPr algn="l"/>
            <a:r>
              <a:rPr lang="en-ID" sz="1600" b="0" i="0" dirty="0">
                <a:effectLst/>
                <a:latin typeface="Times New Roman" panose="02020603050405020304" pitchFamily="18" charset="0"/>
                <a:cs typeface="Times New Roman" panose="02020603050405020304" pitchFamily="18" charset="0"/>
              </a:rPr>
              <a:t>memiliki nilai penting yang lebih rendah, menandakan bahwa mereka memiliki </a:t>
            </a:r>
          </a:p>
          <a:p>
            <a:pPr algn="l"/>
            <a:r>
              <a:rPr lang="en-ID" sz="1600" b="0" i="0" dirty="0">
                <a:effectLst/>
                <a:latin typeface="Times New Roman" panose="02020603050405020304" pitchFamily="18" charset="0"/>
                <a:cs typeface="Times New Roman" panose="02020603050405020304" pitchFamily="18" charset="0"/>
              </a:rPr>
              <a:t>pengaruh yang lebih kecil terhadap prediksi biaya asuransi.</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0" i="0" dirty="0">
                <a:effectLst/>
                <a:latin typeface="Times New Roman" panose="02020603050405020304" pitchFamily="18" charset="0"/>
                <a:cs typeface="Times New Roman" panose="02020603050405020304" pitchFamily="18" charset="0"/>
              </a:rPr>
              <a:t>Fitur smoker_0 dan smoker_1 adalah hasil dari pengkodean one-hot untuk variabel </a:t>
            </a:r>
          </a:p>
          <a:p>
            <a:pPr algn="l"/>
            <a:r>
              <a:rPr lang="en-ID" sz="1600" b="0" i="0" dirty="0">
                <a:effectLst/>
                <a:latin typeface="Times New Roman" panose="02020603050405020304" pitchFamily="18" charset="0"/>
                <a:cs typeface="Times New Roman" panose="02020603050405020304" pitchFamily="18" charset="0"/>
              </a:rPr>
              <a:t>smoker, di mana merepresentasikan perokok dan yang lainnya non-perokok. </a:t>
            </a:r>
          </a:p>
          <a:p>
            <a:pPr algn="l"/>
            <a:endParaRPr lang="en-ID" sz="1600" b="0" i="0" dirty="0">
              <a:effectLst/>
              <a:latin typeface="Times New Roman" panose="02020603050405020304" pitchFamily="18" charset="0"/>
              <a:cs typeface="Times New Roman" panose="02020603050405020304" pitchFamily="18" charset="0"/>
            </a:endParaRPr>
          </a:p>
          <a:p>
            <a:pPr algn="l"/>
            <a:r>
              <a:rPr lang="en-ID" sz="1600" b="0" i="0" dirty="0">
                <a:effectLst/>
                <a:latin typeface="Times New Roman" panose="02020603050405020304" pitchFamily="18" charset="0"/>
                <a:cs typeface="Times New Roman" panose="02020603050405020304" pitchFamily="18" charset="0"/>
              </a:rPr>
              <a:t>Hal serupa berlaku untuk fitur lain yang dihasilkan dari pengkodean one-hot.</a:t>
            </a:r>
          </a:p>
          <a:p>
            <a:pPr algn="l"/>
            <a:r>
              <a:rPr lang="en-ID" sz="1600" b="0" i="0" dirty="0">
                <a:effectLst/>
                <a:latin typeface="Times New Roman" panose="02020603050405020304" pitchFamily="18" charset="0"/>
                <a:cs typeface="Times New Roman" panose="02020603050405020304" pitchFamily="18" charset="0"/>
              </a:rPr>
              <a:t>Dengan informasi ini, Anda dapat melihat bagaimana setiap fitur berkontribusi terhadap</a:t>
            </a:r>
          </a:p>
          <a:p>
            <a:pPr algn="l"/>
            <a:r>
              <a:rPr lang="en-ID" sz="1600" b="0" i="0" dirty="0">
                <a:effectLst/>
                <a:latin typeface="Times New Roman" panose="02020603050405020304" pitchFamily="18" charset="0"/>
                <a:cs typeface="Times New Roman" panose="02020603050405020304" pitchFamily="18" charset="0"/>
              </a:rPr>
              <a:t>prediksi model</a:t>
            </a:r>
          </a:p>
        </p:txBody>
      </p:sp>
    </p:spTree>
    <p:extLst>
      <p:ext uri="{BB962C8B-B14F-4D97-AF65-F5344CB8AC3E}">
        <p14:creationId xmlns:p14="http://schemas.microsoft.com/office/powerpoint/2010/main" val="189855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80E656D-528A-A554-33DA-2F6F12C914F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BBDE8A-9AC4-60E6-4BC9-E766071C8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32F466C2-FEDD-2CB5-F6D2-EA639B6BA1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45F5E46-3456-ADDD-2AB5-AA6B2E6A5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2C2BA6EA-5D35-5744-B1BF-CC08FAD14967}"/>
              </a:ext>
            </a:extLst>
          </p:cNvPr>
          <p:cNvPicPr>
            <a:picLocks noChangeAspect="1"/>
          </p:cNvPicPr>
          <p:nvPr/>
        </p:nvPicPr>
        <p:blipFill rotWithShape="1">
          <a:blip r:embed="rId4" cstate="email">
            <a:alphaModFix amt="20000"/>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3CFF9B9A-1E01-F918-4631-B572AE919C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172727E-AC24-AEC0-E917-5180E2F705B0}"/>
              </a:ext>
            </a:extLst>
          </p:cNvPr>
          <p:cNvSpPr txBox="1"/>
          <p:nvPr/>
        </p:nvSpPr>
        <p:spPr>
          <a:xfrm>
            <a:off x="330507" y="242370"/>
            <a:ext cx="11578728" cy="5876096"/>
          </a:xfrm>
          <a:prstGeom prst="rect">
            <a:avLst/>
          </a:prstGeom>
          <a:solidFill>
            <a:schemeClr val="bg1">
              <a:alpha val="80000"/>
            </a:schemeClr>
          </a:solidFill>
        </p:spPr>
        <p:txBody>
          <a:bodyPr wrap="square" rtlCol="0">
            <a:spAutoFit/>
          </a:bodyPr>
          <a:lstStyle/>
          <a:p>
            <a:pPr>
              <a:lnSpc>
                <a:spcPct val="150000"/>
              </a:lnSpc>
            </a:pPr>
            <a:r>
              <a:rPr lang="en-ID" sz="1200" dirty="0">
                <a:latin typeface="Times New Roman" panose="02020603050405020304" pitchFamily="18" charset="0"/>
                <a:cs typeface="Times New Roman" panose="02020603050405020304" pitchFamily="18" charset="0"/>
              </a:rPr>
              <a:t>Model machine learning yang telah kita kembangkan dan evaluasi untuk memprediksi biaya asuransi dapat memiliki implikasi signifikan dalam konteks bisnis asuransi, terutama dalam hal penentuan premi, manajemen risiko, dan personalisasi penawaran. Berikut ini adalah beberapa cara model ini dapat diimplementasikan dalam skenario bisnis nyata dan dampak yang ditimbulkannya:</a:t>
            </a:r>
          </a:p>
          <a:p>
            <a:pPr>
              <a:lnSpc>
                <a:spcPct val="150000"/>
              </a:lnSpc>
            </a:pPr>
            <a:endParaRPr lang="en-ID" sz="1200" dirty="0">
              <a:latin typeface="Times New Roman" panose="02020603050405020304" pitchFamily="18" charset="0"/>
              <a:cs typeface="Times New Roman" panose="02020603050405020304" pitchFamily="18" charset="0"/>
            </a:endParaRPr>
          </a:p>
          <a:p>
            <a:pPr>
              <a:lnSpc>
                <a:spcPct val="150000"/>
              </a:lnSpc>
            </a:pPr>
            <a:r>
              <a:rPr lang="en-ID" sz="1200" dirty="0">
                <a:latin typeface="Times New Roman" panose="02020603050405020304" pitchFamily="18" charset="0"/>
                <a:cs typeface="Times New Roman" panose="02020603050405020304" pitchFamily="18" charset="0"/>
              </a:rPr>
              <a:t>1. Penentuan Premi yang Lebih Akurat</a:t>
            </a:r>
          </a:p>
          <a:p>
            <a:pPr>
              <a:lnSpc>
                <a:spcPct val="150000"/>
              </a:lnSpc>
            </a:pPr>
            <a:r>
              <a:rPr lang="en-ID" sz="1200" dirty="0">
                <a:latin typeface="Times New Roman" panose="02020603050405020304" pitchFamily="18" charset="0"/>
                <a:cs typeface="Times New Roman" panose="02020603050405020304" pitchFamily="18" charset="0"/>
              </a:rPr>
              <a:t>- Implementasi: Model dapat digunakan untuk menilai risiko individu lebih akurat berdasar faktor-faktor ; usia, BMI, status perokok, jumlah anak, dan wilayah tempat tinggal.  </a:t>
            </a:r>
          </a:p>
          <a:p>
            <a:pPr>
              <a:lnSpc>
                <a:spcPct val="150000"/>
              </a:lnSpc>
            </a:pPr>
            <a:r>
              <a:rPr lang="en-ID" sz="1200" dirty="0">
                <a:latin typeface="Times New Roman" panose="02020603050405020304" pitchFamily="18" charset="0"/>
                <a:cs typeface="Times New Roman" panose="02020603050405020304" pitchFamily="18" charset="0"/>
              </a:rPr>
              <a:t>   Dengan memperhitungkan variabel-variabel ini, perusahaan dapat menentukan premi yang lebih sesuai dengan risiko sebenarnya.</a:t>
            </a:r>
          </a:p>
          <a:p>
            <a:pPr>
              <a:lnSpc>
                <a:spcPct val="150000"/>
              </a:lnSpc>
            </a:pPr>
            <a:r>
              <a:rPr lang="en-ID" sz="1200" dirty="0">
                <a:latin typeface="Times New Roman" panose="02020603050405020304" pitchFamily="18" charset="0"/>
                <a:cs typeface="Times New Roman" panose="02020603050405020304" pitchFamily="18" charset="0"/>
              </a:rPr>
              <a:t>- Dampak: Hal ini akan memungkinkan perusahaan asuransi untuk lebih adil dalam menetapkan premi, mengurangi subsidisilintas antar pelanggan, dan pada akhirnya </a:t>
            </a:r>
          </a:p>
          <a:p>
            <a:pPr>
              <a:lnSpc>
                <a:spcPct val="150000"/>
              </a:lnSpc>
            </a:pPr>
            <a:r>
              <a:rPr lang="en-ID" sz="1200" dirty="0">
                <a:latin typeface="Times New Roman" panose="02020603050405020304" pitchFamily="18" charset="0"/>
                <a:cs typeface="Times New Roman" panose="02020603050405020304" pitchFamily="18" charset="0"/>
              </a:rPr>
              <a:t>   meningkatkan kepuasan pelanggan. Ini membantu mengoptimalkan margin keuntungan dengan mengurangi eksposur klaim berisiko tinggi.</a:t>
            </a:r>
          </a:p>
          <a:p>
            <a:pPr>
              <a:lnSpc>
                <a:spcPct val="150000"/>
              </a:lnSpc>
            </a:pPr>
            <a:endParaRPr lang="en-ID" sz="1200" dirty="0">
              <a:latin typeface="Times New Roman" panose="02020603050405020304" pitchFamily="18" charset="0"/>
              <a:cs typeface="Times New Roman" panose="02020603050405020304" pitchFamily="18" charset="0"/>
            </a:endParaRPr>
          </a:p>
          <a:p>
            <a:pPr>
              <a:lnSpc>
                <a:spcPct val="150000"/>
              </a:lnSpc>
            </a:pPr>
            <a:r>
              <a:rPr lang="en-ID" sz="1200" dirty="0">
                <a:latin typeface="Times New Roman" panose="02020603050405020304" pitchFamily="18" charset="0"/>
                <a:cs typeface="Times New Roman" panose="02020603050405020304" pitchFamily="18" charset="0"/>
              </a:rPr>
              <a:t> 2. Manajemen Risiko yang Lebih Baik</a:t>
            </a:r>
          </a:p>
          <a:p>
            <a:pPr>
              <a:lnSpc>
                <a:spcPct val="150000"/>
              </a:lnSpc>
            </a:pPr>
            <a:r>
              <a:rPr lang="en-ID" sz="1200" dirty="0">
                <a:latin typeface="Times New Roman" panose="02020603050405020304" pitchFamily="18" charset="0"/>
                <a:cs typeface="Times New Roman" panose="02020603050405020304" pitchFamily="18" charset="0"/>
              </a:rPr>
              <a:t>- Implementasi: Model dapat membantu perusahaan dalam mengidentifikasi polis yang berpotensi berisiko tinggi dan mengambil langkah-langkah preventif, seperti menawarkan  </a:t>
            </a:r>
          </a:p>
          <a:p>
            <a:pPr>
              <a:lnSpc>
                <a:spcPct val="150000"/>
              </a:lnSpc>
            </a:pPr>
            <a:r>
              <a:rPr lang="en-ID" sz="1200" dirty="0">
                <a:latin typeface="Times New Roman" panose="02020603050405020304" pitchFamily="18" charset="0"/>
                <a:cs typeface="Times New Roman" panose="02020603050405020304" pitchFamily="18" charset="0"/>
              </a:rPr>
              <a:t>   program kesehatan dan kebugaran untuk individu dengan BMI tinggi atau program berhenti merokok.</a:t>
            </a:r>
          </a:p>
          <a:p>
            <a:pPr>
              <a:lnSpc>
                <a:spcPct val="150000"/>
              </a:lnSpc>
            </a:pPr>
            <a:r>
              <a:rPr lang="en-ID" sz="1200" dirty="0">
                <a:latin typeface="Times New Roman" panose="02020603050405020304" pitchFamily="18" charset="0"/>
                <a:cs typeface="Times New Roman" panose="02020603050405020304" pitchFamily="18" charset="0"/>
              </a:rPr>
              <a:t>- Dampak: Dengan mengurangi risiko, perusahaan asuransi dapat menurunkan jumlah klaim besar dan memperbaiki kinerja keuangan secara keseluruhan. Ini juga membantu  </a:t>
            </a:r>
          </a:p>
          <a:p>
            <a:pPr>
              <a:lnSpc>
                <a:spcPct val="150000"/>
              </a:lnSpc>
            </a:pPr>
            <a:r>
              <a:rPr lang="en-ID" sz="1200" dirty="0">
                <a:latin typeface="Times New Roman" panose="02020603050405020304" pitchFamily="18" charset="0"/>
                <a:cs typeface="Times New Roman" panose="02020603050405020304" pitchFamily="18" charset="0"/>
              </a:rPr>
              <a:t>   membangun reputasi positif di pasar sebagai perusahaan yang peduli dengan kesehatan dan kesejahteraan pelanggannya.</a:t>
            </a:r>
          </a:p>
          <a:p>
            <a:pPr>
              <a:lnSpc>
                <a:spcPct val="150000"/>
              </a:lnSpc>
            </a:pPr>
            <a:endParaRPr lang="en-ID" sz="1200" dirty="0">
              <a:latin typeface="Times New Roman" panose="02020603050405020304" pitchFamily="18" charset="0"/>
              <a:cs typeface="Times New Roman" panose="02020603050405020304" pitchFamily="18" charset="0"/>
            </a:endParaRPr>
          </a:p>
          <a:p>
            <a:pPr>
              <a:lnSpc>
                <a:spcPct val="150000"/>
              </a:lnSpc>
            </a:pPr>
            <a:r>
              <a:rPr lang="en-ID" sz="1200" dirty="0">
                <a:latin typeface="Times New Roman" panose="02020603050405020304" pitchFamily="18" charset="0"/>
                <a:cs typeface="Times New Roman" panose="02020603050405020304" pitchFamily="18" charset="0"/>
              </a:rPr>
              <a:t> 3. Personalisasi Penawaran</a:t>
            </a:r>
          </a:p>
          <a:p>
            <a:pPr>
              <a:lnSpc>
                <a:spcPct val="150000"/>
              </a:lnSpc>
            </a:pPr>
            <a:r>
              <a:rPr lang="en-ID" sz="1200" dirty="0">
                <a:latin typeface="Times New Roman" panose="02020603050405020304" pitchFamily="18" charset="0"/>
                <a:cs typeface="Times New Roman" panose="02020603050405020304" pitchFamily="18" charset="0"/>
              </a:rPr>
              <a:t>- Implementasi: Menggunakan model untuk menggali insight tentang kebutuhan dan risiko pelanggan memungkinkan perusahaan menyesuaikan produk dan layanannya sesuai </a:t>
            </a:r>
          </a:p>
          <a:p>
            <a:pPr>
              <a:lnSpc>
                <a:spcPct val="150000"/>
              </a:lnSpc>
            </a:pPr>
            <a:r>
              <a:rPr lang="en-ID" sz="1200" dirty="0">
                <a:latin typeface="Times New Roman" panose="02020603050405020304" pitchFamily="18" charset="0"/>
                <a:cs typeface="Times New Roman" panose="02020603050405020304" pitchFamily="18" charset="0"/>
              </a:rPr>
              <a:t>   karakteristik individu.</a:t>
            </a:r>
          </a:p>
          <a:p>
            <a:pPr>
              <a:lnSpc>
                <a:spcPct val="150000"/>
              </a:lnSpc>
            </a:pPr>
            <a:r>
              <a:rPr lang="en-ID" sz="1200" dirty="0">
                <a:latin typeface="Times New Roman" panose="02020603050405020304" pitchFamily="18" charset="0"/>
                <a:cs typeface="Times New Roman" panose="02020603050405020304" pitchFamily="18" charset="0"/>
              </a:rPr>
              <a:t>- Dampak: Personalisasi ini meningkatkan penjualan dan retensi pelanggan dengan menawarkan polis yang relevan dan menarik bagi pelanggan. Ini memberi kesempatan berinovasi  </a:t>
            </a:r>
          </a:p>
          <a:p>
            <a:pPr>
              <a:lnSpc>
                <a:spcPct val="150000"/>
              </a:lnSpc>
            </a:pPr>
            <a:r>
              <a:rPr lang="en-ID" sz="1200" dirty="0">
                <a:latin typeface="Times New Roman" panose="02020603050405020304" pitchFamily="18" charset="0"/>
                <a:cs typeface="Times New Roman" panose="02020603050405020304" pitchFamily="18" charset="0"/>
              </a:rPr>
              <a:t>   dalam produk dan layanan yang </a:t>
            </a:r>
            <a:r>
              <a:rPr lang="en-ID" sz="1200" dirty="0" err="1">
                <a:latin typeface="Times New Roman" panose="02020603050405020304" pitchFamily="18" charset="0"/>
                <a:cs typeface="Times New Roman" panose="02020603050405020304" pitchFamily="18" charset="0"/>
              </a:rPr>
              <a:t>ditawarkan</a:t>
            </a:r>
            <a:r>
              <a:rPr lang="en-ID"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6734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77142786-E661-29A8-3293-953C60947A5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483F5E-E88A-FBCE-F9BF-E933D8B0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1CB2F42C-9593-A463-0DA2-A48083910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28E2A46-270B-E15C-75B6-06837F111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36C8DFB2-A632-F4E1-A7BA-D94B69FD9D98}"/>
              </a:ext>
            </a:extLst>
          </p:cNvPr>
          <p:cNvPicPr>
            <a:picLocks noChangeAspect="1"/>
          </p:cNvPicPr>
          <p:nvPr/>
        </p:nvPicPr>
        <p:blipFill rotWithShape="1">
          <a:blip r:embed="rId4" cstate="email">
            <a:alphaModFix amt="5000"/>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E02D9948-12EA-9115-A3D0-DF8CE3BA72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6B88191-A55B-D2A8-40C3-202B072733A0}"/>
              </a:ext>
            </a:extLst>
          </p:cNvPr>
          <p:cNvPicPr>
            <a:picLocks noChangeAspect="1"/>
          </p:cNvPicPr>
          <p:nvPr/>
        </p:nvPicPr>
        <p:blipFill>
          <a:blip r:embed="rId6">
            <a:alphaModFix amt="35000"/>
          </a:blip>
          <a:stretch>
            <a:fillRect/>
          </a:stretch>
        </p:blipFill>
        <p:spPr>
          <a:xfrm>
            <a:off x="2667000" y="0"/>
            <a:ext cx="6858000" cy="6858000"/>
          </a:xfrm>
          <a:prstGeom prst="rect">
            <a:avLst/>
          </a:prstGeom>
        </p:spPr>
      </p:pic>
      <p:sp>
        <p:nvSpPr>
          <p:cNvPr id="9" name="TextBox 8">
            <a:extLst>
              <a:ext uri="{FF2B5EF4-FFF2-40B4-BE49-F238E27FC236}">
                <a16:creationId xmlns:a16="http://schemas.microsoft.com/office/drawing/2014/main" id="{92BEE9EF-F245-5E09-BC68-DF37897F1169}"/>
              </a:ext>
            </a:extLst>
          </p:cNvPr>
          <p:cNvSpPr txBox="1"/>
          <p:nvPr/>
        </p:nvSpPr>
        <p:spPr>
          <a:xfrm>
            <a:off x="330507" y="242370"/>
            <a:ext cx="11578728" cy="2829108"/>
          </a:xfrm>
          <a:prstGeom prst="rect">
            <a:avLst/>
          </a:prstGeom>
          <a:solidFill>
            <a:schemeClr val="bg1"/>
          </a:solidFill>
        </p:spPr>
        <p:txBody>
          <a:bodyPr wrap="square" rtlCol="0">
            <a:spAutoFit/>
          </a:bodyPr>
          <a:lstStyle/>
          <a:p>
            <a:pPr>
              <a:lnSpc>
                <a:spcPct val="150000"/>
              </a:lnSpc>
            </a:pPr>
            <a:r>
              <a:rPr lang="en-ID" sz="1200" dirty="0">
                <a:latin typeface="Times New Roman" panose="02020603050405020304" pitchFamily="18" charset="0"/>
                <a:cs typeface="Times New Roman" panose="02020603050405020304" pitchFamily="18" charset="0"/>
              </a:rPr>
              <a:t>4. Optimisasi Strategi Pemasaran</a:t>
            </a:r>
          </a:p>
          <a:p>
            <a:pPr>
              <a:lnSpc>
                <a:spcPct val="150000"/>
              </a:lnSpc>
            </a:pPr>
            <a:r>
              <a:rPr lang="en-ID" sz="1200" dirty="0">
                <a:latin typeface="Times New Roman" panose="02020603050405020304" pitchFamily="18" charset="0"/>
                <a:cs typeface="Times New Roman" panose="02020603050405020304" pitchFamily="18" charset="0"/>
              </a:rPr>
              <a:t>- Implementasi: Analisis data yang mendalam memungkinkan perusahaan mengidentifikasi segmen pelanggan yang potensial dan menargetkan mereka dengan kampanye pemasaran   </a:t>
            </a:r>
          </a:p>
          <a:p>
            <a:pPr>
              <a:lnSpc>
                <a:spcPct val="150000"/>
              </a:lnSpc>
            </a:pPr>
            <a:r>
              <a:rPr lang="en-ID" sz="1200" dirty="0">
                <a:latin typeface="Times New Roman" panose="02020603050405020304" pitchFamily="18" charset="0"/>
                <a:cs typeface="Times New Roman" panose="02020603050405020304" pitchFamily="18" charset="0"/>
              </a:rPr>
              <a:t>   yang efektif.</a:t>
            </a:r>
          </a:p>
          <a:p>
            <a:pPr>
              <a:lnSpc>
                <a:spcPct val="150000"/>
              </a:lnSpc>
            </a:pPr>
            <a:r>
              <a:rPr lang="en-ID" sz="1200" dirty="0">
                <a:latin typeface="Times New Roman" panose="02020603050405020304" pitchFamily="18" charset="0"/>
                <a:cs typeface="Times New Roman" panose="02020603050405020304" pitchFamily="18" charset="0"/>
              </a:rPr>
              <a:t>- Dampak: Dengan fokus pada pelanggan yang paling mungkin tertarik dengan produk asuransi tertentu, perusahaan dapat meningkatkan ROI dari pengeluaran pemasarannya dan efisien  </a:t>
            </a:r>
          </a:p>
          <a:p>
            <a:pPr>
              <a:lnSpc>
                <a:spcPct val="150000"/>
              </a:lnSpc>
            </a:pPr>
            <a:r>
              <a:rPr lang="en-ID" sz="1200" dirty="0">
                <a:latin typeface="Times New Roman" panose="02020603050405020304" pitchFamily="18" charset="0"/>
                <a:cs typeface="Times New Roman" panose="02020603050405020304" pitchFamily="18" charset="0"/>
              </a:rPr>
              <a:t>   mengalokasikan sumber dayanya.</a:t>
            </a:r>
          </a:p>
          <a:p>
            <a:pPr>
              <a:lnSpc>
                <a:spcPct val="150000"/>
              </a:lnSpc>
            </a:pPr>
            <a:endParaRPr lang="en-ID" sz="1200" dirty="0">
              <a:latin typeface="Times New Roman" panose="02020603050405020304" pitchFamily="18" charset="0"/>
              <a:cs typeface="Times New Roman" panose="02020603050405020304" pitchFamily="18" charset="0"/>
            </a:endParaRPr>
          </a:p>
          <a:p>
            <a:pPr algn="ctr">
              <a:lnSpc>
                <a:spcPct val="150000"/>
              </a:lnSpc>
            </a:pPr>
            <a:r>
              <a:rPr lang="en-ID" sz="1200" b="1" dirty="0">
                <a:latin typeface="Times New Roman" panose="02020603050405020304" pitchFamily="18" charset="0"/>
                <a:cs typeface="Times New Roman" panose="02020603050405020304" pitchFamily="18" charset="0"/>
              </a:rPr>
              <a:t>Kesimpulan</a:t>
            </a:r>
          </a:p>
          <a:p>
            <a:pPr>
              <a:lnSpc>
                <a:spcPct val="150000"/>
              </a:lnSpc>
            </a:pPr>
            <a:r>
              <a:rPr lang="en-ID" sz="1200" dirty="0">
                <a:latin typeface="Times New Roman" panose="02020603050405020304" pitchFamily="18" charset="0"/>
                <a:cs typeface="Times New Roman" panose="02020603050405020304" pitchFamily="18" charset="0"/>
              </a:rPr>
              <a:t>Implementasi model prediktif dalam bisnis asuransi tidak hanya membantu dalam penentuan premi yang akurat dan manajemen risiko tetapi juga meningkatkan pengalaman pelanggan melalui personalisasi penawaran dan komunikasi. Meskipun demikian, penting untuk terus menguji dan memperbarui model dengan data terbaru untuk memastikan akurasi dan relevansinya, serta mempertimbangkan aspek etika dan privasi dalam penggunaan data pelanggan.</a:t>
            </a:r>
          </a:p>
        </p:txBody>
      </p:sp>
    </p:spTree>
    <p:extLst>
      <p:ext uri="{BB962C8B-B14F-4D97-AF65-F5344CB8AC3E}">
        <p14:creationId xmlns:p14="http://schemas.microsoft.com/office/powerpoint/2010/main" val="3183281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0" name="Rectangle 49">
            <a:extLst>
              <a:ext uri="{FF2B5EF4-FFF2-40B4-BE49-F238E27FC236}">
                <a16:creationId xmlns:a16="http://schemas.microsoft.com/office/drawing/2014/main" id="{2255CADE-DCE0-447F-B290-2AE78E5E5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2">
            <a:extLst>
              <a:ext uri="{FF2B5EF4-FFF2-40B4-BE49-F238E27FC236}">
                <a16:creationId xmlns:a16="http://schemas.microsoft.com/office/drawing/2014/main" id="{240987D2-7FAC-4B65-A97B-0EAADE73BB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30627"/>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4245587C-701C-48A1-9B6B-10C3DF8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3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a:extLst>
              <a:ext uri="{FF2B5EF4-FFF2-40B4-BE49-F238E27FC236}">
                <a16:creationId xmlns:a16="http://schemas.microsoft.com/office/drawing/2014/main" id="{2E5CF545-7AAF-4A13-8871-089E929E85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8860" y="0"/>
            <a:ext cx="12192000" cy="6858000"/>
          </a:xfrm>
          <a:prstGeom prst="rect">
            <a:avLst/>
          </a:prstGeom>
        </p:spPr>
      </p:pic>
      <p:pic>
        <p:nvPicPr>
          <p:cNvPr id="16" name="Picture 15">
            <a:extLst>
              <a:ext uri="{FF2B5EF4-FFF2-40B4-BE49-F238E27FC236}">
                <a16:creationId xmlns:a16="http://schemas.microsoft.com/office/drawing/2014/main" id="{57EDD6F6-FF66-3314-D53B-BB6FF546130B}"/>
              </a:ext>
            </a:extLst>
          </p:cNvPr>
          <p:cNvPicPr>
            <a:picLocks noChangeAspect="1"/>
          </p:cNvPicPr>
          <p:nvPr/>
        </p:nvPicPr>
        <p:blipFill>
          <a:blip r:embed="rId5">
            <a:alphaModFix amt="50000"/>
          </a:blip>
          <a:stretch>
            <a:fillRect/>
          </a:stretch>
        </p:blipFill>
        <p:spPr>
          <a:xfrm>
            <a:off x="7023231" y="0"/>
            <a:ext cx="5305353" cy="6858000"/>
          </a:xfrm>
          <a:prstGeom prst="rect">
            <a:avLst/>
          </a:prstGeom>
        </p:spPr>
      </p:pic>
      <p:sp>
        <p:nvSpPr>
          <p:cNvPr id="2" name="Title 1">
            <a:extLst>
              <a:ext uri="{FF2B5EF4-FFF2-40B4-BE49-F238E27FC236}">
                <a16:creationId xmlns:a16="http://schemas.microsoft.com/office/drawing/2014/main" id="{12B77B0A-41A1-428C-897D-2AEE4B4A56BD}"/>
              </a:ext>
            </a:extLst>
          </p:cNvPr>
          <p:cNvSpPr>
            <a:spLocks noGrp="1"/>
          </p:cNvSpPr>
          <p:nvPr>
            <p:ph type="title"/>
          </p:nvPr>
        </p:nvSpPr>
        <p:spPr>
          <a:xfrm>
            <a:off x="7821985" y="3165041"/>
            <a:ext cx="3707844" cy="789172"/>
          </a:xfrm>
          <a:solidFill>
            <a:schemeClr val="bg1"/>
          </a:solidFill>
        </p:spPr>
        <p:txBody>
          <a:bodyPr vert="horz" lIns="91440" tIns="45720" rIns="91440" bIns="45720" rtlCol="0" anchor="b">
            <a:normAutofit/>
          </a:bodyPr>
          <a:lstStyle/>
          <a:p>
            <a:r>
              <a:rPr lang="en-US" sz="4800" dirty="0"/>
              <a:t>Contact Us</a:t>
            </a:r>
          </a:p>
        </p:txBody>
      </p:sp>
      <p:sp>
        <p:nvSpPr>
          <p:cNvPr id="4" name="Text Placeholder 3">
            <a:extLst>
              <a:ext uri="{FF2B5EF4-FFF2-40B4-BE49-F238E27FC236}">
                <a16:creationId xmlns:a16="http://schemas.microsoft.com/office/drawing/2014/main" id="{038BA689-20E2-4C6E-9788-5A871F3D197B}"/>
              </a:ext>
            </a:extLst>
          </p:cNvPr>
          <p:cNvSpPr>
            <a:spLocks noGrp="1"/>
          </p:cNvSpPr>
          <p:nvPr>
            <p:ph type="body" sz="half" idx="2"/>
          </p:nvPr>
        </p:nvSpPr>
        <p:spPr>
          <a:xfrm>
            <a:off x="7932167" y="4084840"/>
            <a:ext cx="3487479" cy="789172"/>
          </a:xfrm>
          <a:solidFill>
            <a:schemeClr val="bg1"/>
          </a:solidFill>
        </p:spPr>
        <p:txBody>
          <a:bodyPr vert="horz" lIns="91440" tIns="45720" rIns="91440" bIns="45720" rtlCol="0">
            <a:normAutofit/>
          </a:bodyPr>
          <a:lstStyle/>
          <a:p>
            <a:r>
              <a:rPr lang="en-US" sz="2200" dirty="0"/>
              <a:t>iw4nbyl@gmail.com</a:t>
            </a:r>
          </a:p>
        </p:txBody>
      </p:sp>
      <p:pic>
        <p:nvPicPr>
          <p:cNvPr id="14" name="Picture 13">
            <a:extLst>
              <a:ext uri="{FF2B5EF4-FFF2-40B4-BE49-F238E27FC236}">
                <a16:creationId xmlns:a16="http://schemas.microsoft.com/office/drawing/2014/main" id="{E4C52E5A-F72F-9A71-1F91-8357DA3CC7E6}"/>
              </a:ext>
            </a:extLst>
          </p:cNvPr>
          <p:cNvPicPr>
            <a:picLocks noChangeAspect="1"/>
          </p:cNvPicPr>
          <p:nvPr/>
        </p:nvPicPr>
        <p:blipFill>
          <a:blip r:embed="rId6"/>
          <a:stretch>
            <a:fillRect/>
          </a:stretch>
        </p:blipFill>
        <p:spPr>
          <a:xfrm>
            <a:off x="-8858" y="-2"/>
            <a:ext cx="6933061" cy="6858000"/>
          </a:xfrm>
          <a:prstGeom prst="rect">
            <a:avLst/>
          </a:prstGeom>
        </p:spPr>
      </p:pic>
    </p:spTree>
    <p:extLst>
      <p:ext uri="{BB962C8B-B14F-4D97-AF65-F5344CB8AC3E}">
        <p14:creationId xmlns:p14="http://schemas.microsoft.com/office/powerpoint/2010/main" val="298461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alpha val="46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7E185DA8-778E-49D9-863D-7DB5660424EB}"/>
              </a:ext>
            </a:extLst>
          </p:cNvPr>
          <p:cNvPicPr>
            <a:picLocks noChangeAspect="1"/>
          </p:cNvPicPr>
          <p:nvPr/>
        </p:nvPicPr>
        <p:blipFill rotWithShape="1">
          <a:blip r:embed="rId3" cstate="email">
            <a:alphaModFix amt="10000"/>
            <a:extLst>
              <a:ext uri="{28A0092B-C50C-407E-A947-70E740481C1C}">
                <a14:useLocalDpi xmlns:a14="http://schemas.microsoft.com/office/drawing/2010/main"/>
              </a:ext>
            </a:extLst>
          </a:blip>
          <a:srcRect l="12754" r="25902"/>
          <a:stretch/>
        </p:blipFill>
        <p:spPr>
          <a:xfrm>
            <a:off x="949817" y="609599"/>
            <a:ext cx="10572531" cy="5629884"/>
          </a:xfrm>
          <a:prstGeom prst="roundRect">
            <a:avLst>
              <a:gd name="adj" fmla="val 2981"/>
            </a:avLst>
          </a:prstGeom>
          <a:gradFill>
            <a:gsLst>
              <a:gs pos="0">
                <a:srgbClr val="DFF0FC">
                  <a:alpha val="55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35B23CC-4903-F7B9-41C9-5E2E8B5C2EB9}"/>
              </a:ext>
            </a:extLst>
          </p:cNvPr>
          <p:cNvPicPr>
            <a:picLocks noChangeAspect="1"/>
          </p:cNvPicPr>
          <p:nvPr/>
        </p:nvPicPr>
        <p:blipFill>
          <a:blip r:embed="rId5">
            <a:alphaModFix amt="20000"/>
          </a:blip>
          <a:stretch>
            <a:fillRect/>
          </a:stretch>
        </p:blipFill>
        <p:spPr>
          <a:xfrm>
            <a:off x="3463636" y="736148"/>
            <a:ext cx="5503335" cy="5503335"/>
          </a:xfrm>
          <a:prstGeom prst="rect">
            <a:avLst/>
          </a:prstGeom>
        </p:spPr>
      </p:pic>
      <p:sp>
        <p:nvSpPr>
          <p:cNvPr id="5" name="Rectangle 2">
            <a:extLst>
              <a:ext uri="{FF2B5EF4-FFF2-40B4-BE49-F238E27FC236}">
                <a16:creationId xmlns:a16="http://schemas.microsoft.com/office/drawing/2014/main" id="{9CE7FEAA-166B-B599-EF54-48BE8E5F8237}"/>
              </a:ext>
            </a:extLst>
          </p:cNvPr>
          <p:cNvSpPr>
            <a:spLocks noGrp="1" noChangeArrowheads="1"/>
          </p:cNvSpPr>
          <p:nvPr>
            <p:ph type="title"/>
          </p:nvPr>
        </p:nvSpPr>
        <p:spPr bwMode="auto">
          <a:xfrm>
            <a:off x="1196445" y="689999"/>
            <a:ext cx="10325905" cy="1335237"/>
          </a:xfrm>
          <a:prstGeom prst="rect">
            <a:avLst/>
          </a:prstGeom>
          <a:solidFill>
            <a:srgbClr val="4BCAAD">
              <a:alpha val="75000"/>
            </a:srgb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Latar Belakang</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 </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Dalam bisnis asuransi, ada beberapa poin yang perlu diperhatikan salah satunya adalah penentuan  </a:t>
            </a:r>
            <a:b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premi,  manajemen risiko, dan personalisasi penawaran.</a:t>
            </a:r>
          </a:p>
        </p:txBody>
      </p:sp>
      <p:sp>
        <p:nvSpPr>
          <p:cNvPr id="13" name="Rectangle 2">
            <a:extLst>
              <a:ext uri="{FF2B5EF4-FFF2-40B4-BE49-F238E27FC236}">
                <a16:creationId xmlns:a16="http://schemas.microsoft.com/office/drawing/2014/main" id="{87BCDAD6-90B2-85B1-AAEC-A76ED3F566AD}"/>
              </a:ext>
            </a:extLst>
          </p:cNvPr>
          <p:cNvSpPr txBox="1">
            <a:spLocks noChangeArrowheads="1"/>
          </p:cNvSpPr>
          <p:nvPr/>
        </p:nvSpPr>
        <p:spPr bwMode="auto">
          <a:xfrm>
            <a:off x="1196444" y="2198049"/>
            <a:ext cx="10325905" cy="873572"/>
          </a:xfrm>
          <a:prstGeom prst="rect">
            <a:avLst/>
          </a:prstGeom>
          <a:solidFill>
            <a:srgbClr val="4BCAAD">
              <a:alpha val="75000"/>
            </a:srgb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3600" kern="1200" cap="all" baseline="0">
                <a:solidFill>
                  <a:schemeClr val="tx1"/>
                </a:solidFill>
                <a:effectLst/>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pPr>
            <a:r>
              <a:rPr lang="en-US" altLang="en-US" sz="1800" cap="none" dirty="0">
                <a:solidFill>
                  <a:schemeClr val="bg1"/>
                </a:solidFill>
                <a:latin typeface="Times New Roman" panose="02020603050405020304" pitchFamily="18" charset="0"/>
                <a:cs typeface="Times New Roman" panose="02020603050405020304" pitchFamily="18" charset="0"/>
              </a:rPr>
              <a:t>2. </a:t>
            </a:r>
            <a:r>
              <a:rPr lang="en-US" altLang="en-US" sz="1800" b="1" cap="none" dirty="0">
                <a:solidFill>
                  <a:schemeClr val="bg1"/>
                </a:solidFill>
                <a:latin typeface="Times New Roman" panose="02020603050405020304" pitchFamily="18" charset="0"/>
                <a:cs typeface="Times New Roman" panose="02020603050405020304" pitchFamily="18" charset="0"/>
              </a:rPr>
              <a:t>Penentuan Premi yang lebih akurat sangat diperlukan untuk menilai risiko individu berdasar factor- </a:t>
            </a:r>
          </a:p>
          <a:p>
            <a:pPr algn="l">
              <a:lnSpc>
                <a:spcPct val="150000"/>
              </a:lnSpc>
            </a:pPr>
            <a:r>
              <a:rPr lang="en-US" altLang="en-US" sz="1800" b="1" cap="none" dirty="0">
                <a:solidFill>
                  <a:schemeClr val="bg1"/>
                </a:solidFill>
                <a:latin typeface="Times New Roman" panose="02020603050405020304" pitchFamily="18" charset="0"/>
                <a:cs typeface="Times New Roman" panose="02020603050405020304" pitchFamily="18" charset="0"/>
              </a:rPr>
              <a:t>     factor ;  usia, BMI, status perokok atau bukan, jumlah anak dan tempat tinggal.</a:t>
            </a:r>
          </a:p>
        </p:txBody>
      </p:sp>
      <p:sp>
        <p:nvSpPr>
          <p:cNvPr id="14" name="Rectangle 2">
            <a:extLst>
              <a:ext uri="{FF2B5EF4-FFF2-40B4-BE49-F238E27FC236}">
                <a16:creationId xmlns:a16="http://schemas.microsoft.com/office/drawing/2014/main" id="{9DEFC49C-5EBE-ED48-9A36-57EB806AD185}"/>
              </a:ext>
            </a:extLst>
          </p:cNvPr>
          <p:cNvSpPr txBox="1">
            <a:spLocks noChangeArrowheads="1"/>
          </p:cNvSpPr>
          <p:nvPr/>
        </p:nvSpPr>
        <p:spPr bwMode="auto">
          <a:xfrm>
            <a:off x="1196443" y="3244434"/>
            <a:ext cx="10325905" cy="873572"/>
          </a:xfrm>
          <a:prstGeom prst="rect">
            <a:avLst/>
          </a:prstGeom>
          <a:solidFill>
            <a:srgbClr val="4BCAAD">
              <a:alpha val="75000"/>
            </a:srgb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3600" kern="1200" cap="all" baseline="0">
                <a:solidFill>
                  <a:schemeClr val="tx1"/>
                </a:solidFill>
                <a:effectLst/>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pPr>
            <a:r>
              <a:rPr lang="en-US" altLang="en-US" sz="1800" cap="none" dirty="0">
                <a:solidFill>
                  <a:schemeClr val="bg1"/>
                </a:solidFill>
                <a:latin typeface="Times New Roman" panose="02020603050405020304" pitchFamily="18" charset="0"/>
                <a:cs typeface="Times New Roman" panose="02020603050405020304" pitchFamily="18" charset="0"/>
              </a:rPr>
              <a:t>3. </a:t>
            </a:r>
            <a:r>
              <a:rPr lang="en-US" altLang="en-US" sz="1800" b="1" cap="none" dirty="0">
                <a:solidFill>
                  <a:schemeClr val="bg1"/>
                </a:solidFill>
                <a:latin typeface="Times New Roman" panose="02020603050405020304" pitchFamily="18" charset="0"/>
                <a:cs typeface="Times New Roman" panose="02020603050405020304" pitchFamily="18" charset="0"/>
              </a:rPr>
              <a:t>Manajemen Risiko yang lebih baik dapat membantu perusahaan dalam mengidentifikasi polis yang  </a:t>
            </a:r>
          </a:p>
          <a:p>
            <a:pPr algn="l">
              <a:lnSpc>
                <a:spcPct val="150000"/>
              </a:lnSpc>
            </a:pPr>
            <a:r>
              <a:rPr lang="en-US" altLang="en-US" sz="1800" b="1" cap="none" dirty="0">
                <a:solidFill>
                  <a:schemeClr val="bg1"/>
                </a:solidFill>
                <a:latin typeface="Times New Roman" panose="02020603050405020304" pitchFamily="18" charset="0"/>
                <a:cs typeface="Times New Roman" panose="02020603050405020304" pitchFamily="18" charset="0"/>
              </a:rPr>
              <a:t>     berpotensi tinggi, dan mengambil langkah-langkah preventif.</a:t>
            </a:r>
          </a:p>
        </p:txBody>
      </p:sp>
      <p:sp>
        <p:nvSpPr>
          <p:cNvPr id="15" name="Rectangle 2">
            <a:extLst>
              <a:ext uri="{FF2B5EF4-FFF2-40B4-BE49-F238E27FC236}">
                <a16:creationId xmlns:a16="http://schemas.microsoft.com/office/drawing/2014/main" id="{1D0D0F7F-C938-EF8C-5F9A-B8CB31B0D7AE}"/>
              </a:ext>
            </a:extLst>
          </p:cNvPr>
          <p:cNvSpPr txBox="1">
            <a:spLocks noChangeArrowheads="1"/>
          </p:cNvSpPr>
          <p:nvPr/>
        </p:nvSpPr>
        <p:spPr bwMode="auto">
          <a:xfrm>
            <a:off x="1196442" y="4290819"/>
            <a:ext cx="10325905" cy="1289071"/>
          </a:xfrm>
          <a:prstGeom prst="rect">
            <a:avLst/>
          </a:prstGeom>
          <a:solidFill>
            <a:srgbClr val="4BCAAD">
              <a:alpha val="75000"/>
            </a:srgb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3600" kern="1200" cap="all" baseline="0">
                <a:solidFill>
                  <a:schemeClr val="tx1"/>
                </a:solidFill>
                <a:effectLst/>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pPr>
            <a:r>
              <a:rPr lang="en-US" altLang="en-US" sz="1800" cap="none" dirty="0">
                <a:solidFill>
                  <a:schemeClr val="bg1"/>
                </a:solidFill>
                <a:latin typeface="Times New Roman" panose="02020603050405020304" pitchFamily="18" charset="0"/>
                <a:cs typeface="Times New Roman" panose="02020603050405020304" pitchFamily="18" charset="0"/>
              </a:rPr>
              <a:t>4. </a:t>
            </a:r>
            <a:r>
              <a:rPr lang="en-US" altLang="en-US" sz="1800" b="1" cap="none" dirty="0">
                <a:solidFill>
                  <a:schemeClr val="bg1"/>
                </a:solidFill>
                <a:latin typeface="Times New Roman" panose="02020603050405020304" pitchFamily="18" charset="0"/>
                <a:cs typeface="Times New Roman" panose="02020603050405020304" pitchFamily="18" charset="0"/>
              </a:rPr>
              <a:t>Optimasi Strategi Pemasaran, analisis data yang mendalam memungkinkan Perusahaan  </a:t>
            </a:r>
          </a:p>
          <a:p>
            <a:pPr algn="l">
              <a:lnSpc>
                <a:spcPct val="150000"/>
              </a:lnSpc>
            </a:pPr>
            <a:r>
              <a:rPr lang="en-US" altLang="en-US" sz="1800" b="1" cap="none" dirty="0">
                <a:solidFill>
                  <a:schemeClr val="bg1"/>
                </a:solidFill>
                <a:latin typeface="Times New Roman" panose="02020603050405020304" pitchFamily="18" charset="0"/>
                <a:cs typeface="Times New Roman" panose="02020603050405020304" pitchFamily="18" charset="0"/>
              </a:rPr>
              <a:t>    mengidentifikasi  segmen pelanggan yang potensial dan menargetkan mereka dengan </a:t>
            </a:r>
            <a:r>
              <a:rPr lang="en-US" altLang="en-US" sz="1800" b="1" i="1" cap="none" dirty="0">
                <a:solidFill>
                  <a:schemeClr val="bg1"/>
                </a:solidFill>
                <a:latin typeface="Times New Roman" panose="02020603050405020304" pitchFamily="18" charset="0"/>
                <a:cs typeface="Times New Roman" panose="02020603050405020304" pitchFamily="18" charset="0"/>
              </a:rPr>
              <a:t>marketing  </a:t>
            </a:r>
          </a:p>
          <a:p>
            <a:pPr algn="l">
              <a:lnSpc>
                <a:spcPct val="150000"/>
              </a:lnSpc>
            </a:pPr>
            <a:r>
              <a:rPr lang="en-US" altLang="en-US" sz="1800" b="1" i="1" cap="none" dirty="0">
                <a:solidFill>
                  <a:schemeClr val="bg1"/>
                </a:solidFill>
                <a:latin typeface="Times New Roman" panose="02020603050405020304" pitchFamily="18" charset="0"/>
                <a:cs typeface="Times New Roman" panose="02020603050405020304" pitchFamily="18" charset="0"/>
              </a:rPr>
              <a:t>     campaign </a:t>
            </a:r>
            <a:r>
              <a:rPr lang="en-US" altLang="en-US" sz="1800" b="1" cap="none" dirty="0">
                <a:solidFill>
                  <a:schemeClr val="bg1"/>
                </a:solidFill>
                <a:latin typeface="Times New Roman" panose="02020603050405020304" pitchFamily="18" charset="0"/>
                <a:cs typeface="Times New Roman" panose="02020603050405020304" pitchFamily="18" charset="0"/>
              </a:rPr>
              <a:t>yang efektif</a:t>
            </a:r>
          </a:p>
        </p:txBody>
      </p:sp>
    </p:spTree>
    <p:extLst>
      <p:ext uri="{BB962C8B-B14F-4D97-AF65-F5344CB8AC3E}">
        <p14:creationId xmlns:p14="http://schemas.microsoft.com/office/powerpoint/2010/main" val="202640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alpha val="46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D6E6C195-FC4A-E881-88E6-ECCCA2ED30B0}"/>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58565006-CA1C-844A-CFA6-172DC8391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4783765D-287D-D14C-B53E-52FAF0C6CDB4}"/>
              </a:ext>
            </a:extLst>
          </p:cNvPr>
          <p:cNvPicPr>
            <a:picLocks noChangeAspect="1"/>
          </p:cNvPicPr>
          <p:nvPr/>
        </p:nvPicPr>
        <p:blipFill rotWithShape="1">
          <a:blip r:embed="rId3" cstate="email">
            <a:alphaModFix amt="10000"/>
            <a:extLst>
              <a:ext uri="{28A0092B-C50C-407E-A947-70E740481C1C}">
                <a14:useLocalDpi xmlns:a14="http://schemas.microsoft.com/office/drawing/2010/main"/>
              </a:ext>
            </a:extLst>
          </a:blip>
          <a:srcRect l="12754" r="25902"/>
          <a:stretch/>
        </p:blipFill>
        <p:spPr>
          <a:xfrm>
            <a:off x="1028342" y="618517"/>
            <a:ext cx="10572531" cy="5629884"/>
          </a:xfrm>
          <a:prstGeom prst="roundRect">
            <a:avLst>
              <a:gd name="adj" fmla="val 2981"/>
            </a:avLst>
          </a:prstGeom>
          <a:gradFill>
            <a:gsLst>
              <a:gs pos="0">
                <a:srgbClr val="DFF0FC">
                  <a:alpha val="55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A3176FCB-8489-E2C5-6C76-B4AB699267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DD6BDF6-61C6-847C-30F6-1A3713B280CE}"/>
              </a:ext>
            </a:extLst>
          </p:cNvPr>
          <p:cNvPicPr>
            <a:picLocks noChangeAspect="1"/>
          </p:cNvPicPr>
          <p:nvPr/>
        </p:nvPicPr>
        <p:blipFill>
          <a:blip r:embed="rId5">
            <a:alphaModFix amt="20000"/>
          </a:blip>
          <a:stretch>
            <a:fillRect/>
          </a:stretch>
        </p:blipFill>
        <p:spPr>
          <a:xfrm>
            <a:off x="3463636" y="736148"/>
            <a:ext cx="5503335" cy="5503335"/>
          </a:xfrm>
          <a:prstGeom prst="rect">
            <a:avLst/>
          </a:prstGeom>
        </p:spPr>
      </p:pic>
      <p:sp>
        <p:nvSpPr>
          <p:cNvPr id="5" name="Rectangle 2">
            <a:extLst>
              <a:ext uri="{FF2B5EF4-FFF2-40B4-BE49-F238E27FC236}">
                <a16:creationId xmlns:a16="http://schemas.microsoft.com/office/drawing/2014/main" id="{15A97B26-B2B7-0011-2D4C-29BCCA5B8714}"/>
              </a:ext>
            </a:extLst>
          </p:cNvPr>
          <p:cNvSpPr>
            <a:spLocks noGrp="1" noChangeArrowheads="1"/>
          </p:cNvSpPr>
          <p:nvPr>
            <p:ph type="title"/>
          </p:nvPr>
        </p:nvSpPr>
        <p:spPr bwMode="auto">
          <a:xfrm>
            <a:off x="1196445" y="689999"/>
            <a:ext cx="10325905" cy="1335237"/>
          </a:xfrm>
          <a:prstGeom prst="rect">
            <a:avLst/>
          </a:prstGeom>
          <a:solidFill>
            <a:srgbClr val="4BCAAD">
              <a:alpha val="75000"/>
            </a:srgb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Tujuan</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b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 </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Tujuan kita kali ini adalah untuk memprediksi berapa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charges</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(biaya asuransi) berdasarkan variable  </a:t>
            </a:r>
            <a:b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lain  seperti ;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age</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BMI</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children</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sex</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smoker</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dan </a:t>
            </a:r>
            <a:r>
              <a:rPr kumimoji="0" lang="en-US" altLang="en-US" sz="18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region</a:t>
            </a: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p:txBody>
      </p:sp>
      <p:sp>
        <p:nvSpPr>
          <p:cNvPr id="12" name="Rectangle 2">
            <a:extLst>
              <a:ext uri="{FF2B5EF4-FFF2-40B4-BE49-F238E27FC236}">
                <a16:creationId xmlns:a16="http://schemas.microsoft.com/office/drawing/2014/main" id="{D5CAFF38-82AD-6C76-2897-79533B17FC19}"/>
              </a:ext>
            </a:extLst>
          </p:cNvPr>
          <p:cNvSpPr txBox="1">
            <a:spLocks noChangeArrowheads="1"/>
          </p:cNvSpPr>
          <p:nvPr/>
        </p:nvSpPr>
        <p:spPr bwMode="auto">
          <a:xfrm>
            <a:off x="1196444" y="3160198"/>
            <a:ext cx="10325905" cy="498663"/>
          </a:xfrm>
          <a:prstGeom prst="rect">
            <a:avLst/>
          </a:prstGeom>
          <a:solidFill>
            <a:srgbClr val="4BCAAD">
              <a:alpha val="75000"/>
            </a:srgb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3600" kern="1200" cap="all" baseline="0">
                <a:solidFill>
                  <a:schemeClr val="tx1"/>
                </a:solidFill>
                <a:effectLst/>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pPr>
            <a:r>
              <a:rPr lang="en-US" altLang="en-US" sz="2000" b="1" cap="none" dirty="0">
                <a:solidFill>
                  <a:schemeClr val="bg1"/>
                </a:solidFill>
                <a:latin typeface="Times New Roman" panose="02020603050405020304" pitchFamily="18" charset="0"/>
                <a:cs typeface="Times New Roman" panose="02020603050405020304" pitchFamily="18" charset="0"/>
              </a:rPr>
              <a:t>3. Menentukan model yang digunakan, apakah model regresi atau klasifikasi? </a:t>
            </a:r>
            <a:endParaRPr lang="en-US" altLang="en-US" sz="1800" b="1" cap="none" dirty="0">
              <a:solidFill>
                <a:schemeClr val="bg1"/>
              </a:solidFill>
              <a:latin typeface="Times New Roman" panose="02020603050405020304" pitchFamily="18" charset="0"/>
              <a:cs typeface="Times New Roman" panose="02020603050405020304" pitchFamily="18" charset="0"/>
            </a:endParaRPr>
          </a:p>
        </p:txBody>
      </p:sp>
      <p:sp>
        <p:nvSpPr>
          <p:cNvPr id="13" name="Rectangle 2">
            <a:extLst>
              <a:ext uri="{FF2B5EF4-FFF2-40B4-BE49-F238E27FC236}">
                <a16:creationId xmlns:a16="http://schemas.microsoft.com/office/drawing/2014/main" id="{1F8E8E27-FF03-AC97-A585-909AA0F9AA90}"/>
              </a:ext>
            </a:extLst>
          </p:cNvPr>
          <p:cNvSpPr txBox="1">
            <a:spLocks noChangeArrowheads="1"/>
          </p:cNvSpPr>
          <p:nvPr/>
        </p:nvSpPr>
        <p:spPr bwMode="auto">
          <a:xfrm>
            <a:off x="1196444" y="2155931"/>
            <a:ext cx="10325905" cy="873572"/>
          </a:xfrm>
          <a:prstGeom prst="rect">
            <a:avLst/>
          </a:prstGeom>
          <a:solidFill>
            <a:srgbClr val="4BCAAD">
              <a:alpha val="75000"/>
            </a:srgb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3600" kern="1200" cap="all" baseline="0">
                <a:solidFill>
                  <a:schemeClr val="tx1"/>
                </a:solidFill>
                <a:effectLst/>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pPr>
            <a:r>
              <a:rPr lang="en-US" altLang="en-US" sz="1800" b="1" cap="none" dirty="0">
                <a:solidFill>
                  <a:schemeClr val="bg1"/>
                </a:solidFill>
                <a:latin typeface="Times New Roman" panose="02020603050405020304" pitchFamily="18" charset="0"/>
                <a:cs typeface="Times New Roman" panose="02020603050405020304" pitchFamily="18" charset="0"/>
              </a:rPr>
              <a:t>2. Mendapatkan daftar fitur &amp; pentingnya ( feature importances) dari model terbaik yang nantinya  </a:t>
            </a:r>
          </a:p>
          <a:p>
            <a:pPr algn="l">
              <a:lnSpc>
                <a:spcPct val="150000"/>
              </a:lnSpc>
            </a:pPr>
            <a:r>
              <a:rPr lang="en-US" altLang="en-US" sz="1800" b="1" cap="none" dirty="0">
                <a:solidFill>
                  <a:schemeClr val="bg1"/>
                </a:solidFill>
                <a:latin typeface="Times New Roman" panose="02020603050405020304" pitchFamily="18" charset="0"/>
                <a:cs typeface="Times New Roman" panose="02020603050405020304" pitchFamily="18" charset="0"/>
              </a:rPr>
              <a:t>    kita pilih</a:t>
            </a:r>
          </a:p>
        </p:txBody>
      </p:sp>
    </p:spTree>
    <p:extLst>
      <p:ext uri="{BB962C8B-B14F-4D97-AF65-F5344CB8AC3E}">
        <p14:creationId xmlns:p14="http://schemas.microsoft.com/office/powerpoint/2010/main" val="109867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630259-2E99-42C6-925A-ED71BD9ED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CD7ECD05-B4E0-4A46-AE36-17B3B1B20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065" y="0"/>
            <a:ext cx="4059935" cy="6858000"/>
          </a:xfrm>
          <a:prstGeom prst="rect">
            <a:avLst/>
          </a:prstGeom>
          <a:ln>
            <a:noFill/>
          </a:ln>
          <a:effectLst>
            <a:outerShdw blurRad="50800" dist="127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210643E1-7ABA-4C1E-A734-A26C5D704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8132064" y="0"/>
            <a:ext cx="4059936" cy="6858000"/>
          </a:xfrm>
          <a:prstGeom prst="rect">
            <a:avLst/>
          </a:prstGeom>
        </p:spPr>
      </p:pic>
      <p:graphicFrame>
        <p:nvGraphicFramePr>
          <p:cNvPr id="6" name="Content Placeholder 5" descr="Graph">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725897140"/>
              </p:ext>
            </p:extLst>
          </p:nvPr>
        </p:nvGraphicFramePr>
        <p:xfrm>
          <a:off x="530943" y="442452"/>
          <a:ext cx="6525640" cy="5899354"/>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angle 2">
            <a:extLst>
              <a:ext uri="{FF2B5EF4-FFF2-40B4-BE49-F238E27FC236}">
                <a16:creationId xmlns:a16="http://schemas.microsoft.com/office/drawing/2014/main" id="{9D51B1E6-4668-3E7A-82C8-F7B6BA43ED3D}"/>
              </a:ext>
            </a:extLst>
          </p:cNvPr>
          <p:cNvSpPr>
            <a:spLocks noGrp="1" noChangeArrowheads="1"/>
          </p:cNvSpPr>
          <p:nvPr>
            <p:ph type="title"/>
          </p:nvPr>
        </p:nvSpPr>
        <p:spPr bwMode="auto">
          <a:xfrm>
            <a:off x="8285015" y="1548395"/>
            <a:ext cx="3823397" cy="3539945"/>
          </a:xfrm>
          <a:prstGeom prst="rect">
            <a:avLst/>
          </a:prstGeom>
          <a:no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cap="none" dirty="0">
                <a:solidFill>
                  <a:srgbClr val="0D0D0D"/>
                </a:solidFill>
                <a:latin typeface="Times New Roman" panose="02020603050405020304" pitchFamily="18" charset="0"/>
                <a:cs typeface="Times New Roman" panose="02020603050405020304" pitchFamily="18" charset="0"/>
              </a:rPr>
              <a:t>Data Understanding</a:t>
            </a:r>
            <a:br>
              <a:rPr lang="en-US" altLang="en-US" sz="1200" cap="none" dirty="0">
                <a:solidFill>
                  <a:srgbClr val="0D0D0D"/>
                </a:solidFill>
                <a:latin typeface="Times New Roman" panose="02020603050405020304" pitchFamily="18" charset="0"/>
                <a:cs typeface="Times New Roman" panose="02020603050405020304" pitchFamily="18" charset="0"/>
              </a:rPr>
            </a:br>
            <a:br>
              <a:rPr lang="en-US" altLang="en-US" sz="1200" cap="none" dirty="0">
                <a:solidFill>
                  <a:srgbClr val="0D0D0D"/>
                </a:solidFill>
                <a:latin typeface="Times New Roman" panose="02020603050405020304" pitchFamily="18" charset="0"/>
                <a:cs typeface="Times New Roman" panose="02020603050405020304" pitchFamily="18" charset="0"/>
              </a:rPr>
            </a:br>
            <a:r>
              <a:rPr lang="en-US" altLang="en-US" sz="1200" cap="none" dirty="0">
                <a:solidFill>
                  <a:srgbClr val="0D0D0D"/>
                </a:solidFill>
                <a:latin typeface="Times New Roman" panose="02020603050405020304" pitchFamily="18" charset="0"/>
                <a:cs typeface="Times New Roman" panose="02020603050405020304" pitchFamily="18" charset="0"/>
              </a:rPr>
              <a:t>insurance.csv</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berisi kolom antara lain :</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age</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Usia penerima asuransi.</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bmi</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Body Mass Index, memberikan pemahaman tubuh, </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berat yang dianggap sehat atau tidak sehat berdasarkan tinggi.</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children</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Jumlah anak yang ditanggung oleh asuransi.</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smoker</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Apakah penerima asuransi perokok atau bukan.</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region</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Wilayah tempat tinggal penerima asuransi di AS </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(northeast, southeast, southwest, northwest).</a:t>
            </a:r>
            <a:b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charges</a:t>
            </a:r>
            <a:r>
              <a:rPr kumimoji="0" lang="en-US" altLang="en-US" sz="12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Biaya asuransi kesehatan individu.</a:t>
            </a:r>
          </a:p>
        </p:txBody>
      </p:sp>
    </p:spTree>
    <p:extLst>
      <p:ext uri="{BB962C8B-B14F-4D97-AF65-F5344CB8AC3E}">
        <p14:creationId xmlns:p14="http://schemas.microsoft.com/office/powerpoint/2010/main" val="411277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alpha val="46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C1B70622-D1BD-F68B-AC68-680C85AE65BA}"/>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A28F13D5-0E6D-A3F4-57D0-5C54ED18F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864E05B1-73C5-CCC1-D8F0-4BEFA2916AE8}"/>
              </a:ext>
            </a:extLst>
          </p:cNvPr>
          <p:cNvPicPr>
            <a:picLocks noChangeAspect="1"/>
          </p:cNvPicPr>
          <p:nvPr/>
        </p:nvPicPr>
        <p:blipFill rotWithShape="1">
          <a:blip r:embed="rId3" cstate="email">
            <a:alphaModFix amt="10000"/>
            <a:extLst>
              <a:ext uri="{28A0092B-C50C-407E-A947-70E740481C1C}">
                <a14:useLocalDpi xmlns:a14="http://schemas.microsoft.com/office/drawing/2010/main"/>
              </a:ext>
            </a:extLst>
          </a:blip>
          <a:srcRect l="12754" r="25902"/>
          <a:stretch/>
        </p:blipFill>
        <p:spPr>
          <a:xfrm>
            <a:off x="1028342" y="618517"/>
            <a:ext cx="10572531" cy="5629884"/>
          </a:xfrm>
          <a:prstGeom prst="roundRect">
            <a:avLst>
              <a:gd name="adj" fmla="val 2981"/>
            </a:avLst>
          </a:prstGeom>
          <a:gradFill>
            <a:gsLst>
              <a:gs pos="0">
                <a:srgbClr val="DFF0FC">
                  <a:alpha val="55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3BC075D6-CD3D-2CBE-5E2E-0109461FA1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4210E1A-09CD-5E4E-8743-9A92C9096D05}"/>
              </a:ext>
            </a:extLst>
          </p:cNvPr>
          <p:cNvPicPr>
            <a:picLocks noChangeAspect="1"/>
          </p:cNvPicPr>
          <p:nvPr/>
        </p:nvPicPr>
        <p:blipFill>
          <a:blip r:embed="rId5">
            <a:alphaModFix amt="20000"/>
          </a:blip>
          <a:stretch>
            <a:fillRect/>
          </a:stretch>
        </p:blipFill>
        <p:spPr>
          <a:xfrm>
            <a:off x="3463636" y="736148"/>
            <a:ext cx="5503335" cy="5503335"/>
          </a:xfrm>
          <a:prstGeom prst="rect">
            <a:avLst/>
          </a:prstGeom>
        </p:spPr>
      </p:pic>
      <p:graphicFrame>
        <p:nvGraphicFramePr>
          <p:cNvPr id="9" name="Content Placeholder 8" descr="Icons">
            <a:extLst>
              <a:ext uri="{FF2B5EF4-FFF2-40B4-BE49-F238E27FC236}">
                <a16:creationId xmlns:a16="http://schemas.microsoft.com/office/drawing/2014/main" id="{32DBBBFD-4F95-7508-4470-1733EDB62A57}"/>
              </a:ext>
            </a:extLst>
          </p:cNvPr>
          <p:cNvGraphicFramePr>
            <a:graphicFrameLocks noGrp="1"/>
          </p:cNvGraphicFramePr>
          <p:nvPr>
            <p:ph idx="1"/>
          </p:nvPr>
        </p:nvGraphicFramePr>
        <p:xfrm>
          <a:off x="1196445" y="2195916"/>
          <a:ext cx="3352128" cy="38813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Rectangle 2">
            <a:extLst>
              <a:ext uri="{FF2B5EF4-FFF2-40B4-BE49-F238E27FC236}">
                <a16:creationId xmlns:a16="http://schemas.microsoft.com/office/drawing/2014/main" id="{748FEEA8-2839-3062-39C9-4131A6767DA2}"/>
              </a:ext>
            </a:extLst>
          </p:cNvPr>
          <p:cNvSpPr>
            <a:spLocks noGrp="1" noChangeArrowheads="1"/>
          </p:cNvSpPr>
          <p:nvPr>
            <p:ph type="title"/>
          </p:nvPr>
        </p:nvSpPr>
        <p:spPr bwMode="auto">
          <a:xfrm>
            <a:off x="1196445" y="756491"/>
            <a:ext cx="10325905" cy="1202252"/>
          </a:xfrm>
          <a:prstGeom prst="rect">
            <a:avLst/>
          </a:prstGeom>
          <a:solidFill>
            <a:srgbClr val="4BCAAD">
              <a:alpha val="97000"/>
            </a:srgb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Exploratory Data Analysis</a:t>
            </a:r>
            <a:b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Beberapa langkah utama dalam analisis data</a:t>
            </a:r>
            <a:r>
              <a:rPr lang="en-US" altLang="en-US" sz="1600" cap="none" dirty="0">
                <a:solidFill>
                  <a:schemeClr val="bg1"/>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pembersihan data, visualisasi, analisis deskriptif</a:t>
            </a:r>
            <a:r>
              <a:rPr lang="en-US" altLang="en-US" sz="1600" cap="none" dirty="0">
                <a:solidFill>
                  <a:schemeClr val="bg1"/>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diagnostik, serta pemodelan prediktif. Berikut ini adalah ringkasan dari proses yang akan dilakukan: </a:t>
            </a:r>
          </a:p>
        </p:txBody>
      </p:sp>
      <p:graphicFrame>
        <p:nvGraphicFramePr>
          <p:cNvPr id="7" name="Content Placeholder 8" descr="Icons">
            <a:extLst>
              <a:ext uri="{FF2B5EF4-FFF2-40B4-BE49-F238E27FC236}">
                <a16:creationId xmlns:a16="http://schemas.microsoft.com/office/drawing/2014/main" id="{FC052139-A87F-EE7F-92EB-98858CA421F1}"/>
              </a:ext>
            </a:extLst>
          </p:cNvPr>
          <p:cNvGraphicFramePr>
            <a:graphicFrameLocks/>
          </p:cNvGraphicFramePr>
          <p:nvPr/>
        </p:nvGraphicFramePr>
        <p:xfrm>
          <a:off x="8170223" y="2195916"/>
          <a:ext cx="3352128" cy="38813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75708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1074E6ED-0301-CFFE-7F66-35AAA4DA53FC}"/>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71C4C286-C397-CB4F-628A-68E55067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F2054822-8330-2161-19BC-38B78BC3DE99}"/>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l="12754" r="25902"/>
          <a:stretch/>
        </p:blipFill>
        <p:spPr>
          <a:xfrm>
            <a:off x="1028342" y="618517"/>
            <a:ext cx="6139725"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C5402762-EC59-9FCC-1969-C34E1C83A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Content Placeholder 8" descr="Icons">
            <a:extLst>
              <a:ext uri="{FF2B5EF4-FFF2-40B4-BE49-F238E27FC236}">
                <a16:creationId xmlns:a16="http://schemas.microsoft.com/office/drawing/2014/main" id="{447CFDE6-72F9-3C11-F9AE-83219FEF4EE6}"/>
              </a:ext>
            </a:extLst>
          </p:cNvPr>
          <p:cNvGraphicFramePr>
            <a:graphicFrameLocks noGrp="1"/>
          </p:cNvGraphicFramePr>
          <p:nvPr>
            <p:ph idx="1"/>
            <p:extLst>
              <p:ext uri="{D42A27DB-BD31-4B8C-83A1-F6EECF244321}">
                <p14:modId xmlns:p14="http://schemas.microsoft.com/office/powerpoint/2010/main" val="2849201558"/>
              </p:ext>
            </p:extLst>
          </p:nvPr>
        </p:nvGraphicFramePr>
        <p:xfrm>
          <a:off x="2422140" y="1959440"/>
          <a:ext cx="3352128" cy="3881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2">
            <a:extLst>
              <a:ext uri="{FF2B5EF4-FFF2-40B4-BE49-F238E27FC236}">
                <a16:creationId xmlns:a16="http://schemas.microsoft.com/office/drawing/2014/main" id="{02785C43-0803-35C7-5149-1B5879F2C1CB}"/>
              </a:ext>
            </a:extLst>
          </p:cNvPr>
          <p:cNvSpPr>
            <a:spLocks noGrp="1" noChangeArrowheads="1"/>
          </p:cNvSpPr>
          <p:nvPr>
            <p:ph type="title"/>
          </p:nvPr>
        </p:nvSpPr>
        <p:spPr bwMode="auto">
          <a:xfrm>
            <a:off x="1339273" y="851789"/>
            <a:ext cx="5264727" cy="7000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Langkah pertama, mari kita </a:t>
            </a:r>
            <a:r>
              <a:rPr kumimoji="0" lang="id-ID"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lakukan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pemeriksaan untuk nilai yang hilang dan duplikat, serta melihat statistik deskriptif dari dataset ini. ​</a:t>
            </a:r>
          </a:p>
        </p:txBody>
      </p:sp>
      <p:pic>
        <p:nvPicPr>
          <p:cNvPr id="7" name="Picture 6">
            <a:extLst>
              <a:ext uri="{FF2B5EF4-FFF2-40B4-BE49-F238E27FC236}">
                <a16:creationId xmlns:a16="http://schemas.microsoft.com/office/drawing/2014/main" id="{72FC6418-2CAA-3623-36DD-30D2FD3BDD52}"/>
              </a:ext>
            </a:extLst>
          </p:cNvPr>
          <p:cNvPicPr>
            <a:picLocks noChangeAspect="1"/>
          </p:cNvPicPr>
          <p:nvPr/>
        </p:nvPicPr>
        <p:blipFill>
          <a:blip r:embed="rId10">
            <a:alphaModFix amt="70000"/>
          </a:blip>
          <a:stretch>
            <a:fillRect/>
          </a:stretch>
        </p:blipFill>
        <p:spPr>
          <a:xfrm>
            <a:off x="7310906" y="1059872"/>
            <a:ext cx="4738255" cy="4738255"/>
          </a:xfrm>
          <a:prstGeom prst="rect">
            <a:avLst/>
          </a:prstGeom>
        </p:spPr>
      </p:pic>
    </p:spTree>
    <p:extLst>
      <p:ext uri="{BB962C8B-B14F-4D97-AF65-F5344CB8AC3E}">
        <p14:creationId xmlns:p14="http://schemas.microsoft.com/office/powerpoint/2010/main" val="147080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D616FFA2-45F9-BF5F-031A-F1EBAD5AC4F1}"/>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492FF30F-6C79-AACC-2CAC-67456A2A2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3B9EB4CF-3020-BDF4-EFF8-2545A2608001}"/>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l="12754" r="25902"/>
          <a:stretch/>
        </p:blipFill>
        <p:spPr>
          <a:xfrm>
            <a:off x="1028342" y="618517"/>
            <a:ext cx="6139725"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056F6E2A-6A36-C269-DA37-FEB8D30771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Content Placeholder 8" descr="Icons">
            <a:extLst>
              <a:ext uri="{FF2B5EF4-FFF2-40B4-BE49-F238E27FC236}">
                <a16:creationId xmlns:a16="http://schemas.microsoft.com/office/drawing/2014/main" id="{EDE83D61-A387-EFCF-2CCB-44E4EFE3E89F}"/>
              </a:ext>
            </a:extLst>
          </p:cNvPr>
          <p:cNvGraphicFramePr>
            <a:graphicFrameLocks noGrp="1"/>
          </p:cNvGraphicFramePr>
          <p:nvPr>
            <p:ph idx="1"/>
            <p:extLst>
              <p:ext uri="{D42A27DB-BD31-4B8C-83A1-F6EECF244321}">
                <p14:modId xmlns:p14="http://schemas.microsoft.com/office/powerpoint/2010/main" val="417279754"/>
              </p:ext>
            </p:extLst>
          </p:nvPr>
        </p:nvGraphicFramePr>
        <p:xfrm>
          <a:off x="2422139" y="2195917"/>
          <a:ext cx="3352128" cy="3881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2">
            <a:extLst>
              <a:ext uri="{FF2B5EF4-FFF2-40B4-BE49-F238E27FC236}">
                <a16:creationId xmlns:a16="http://schemas.microsoft.com/office/drawing/2014/main" id="{1B0CCF5A-0C86-A34D-0CF6-6A7283499F4B}"/>
              </a:ext>
            </a:extLst>
          </p:cNvPr>
          <p:cNvSpPr>
            <a:spLocks noGrp="1" noChangeArrowheads="1"/>
          </p:cNvSpPr>
          <p:nvPr>
            <p:ph type="title"/>
          </p:nvPr>
        </p:nvSpPr>
        <p:spPr bwMode="auto">
          <a:xfrm>
            <a:off x="1901928" y="823660"/>
            <a:ext cx="4392549" cy="1167114"/>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Setelah menghapus entri duplikat, dataset kini memiliki 1.337 baris,</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berkurang dari 1.338 baris awal. </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 menunjukkan bahwa entri duplikat telah berhasil dihapus.</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Langkah berikutnya dalam analisis ini adalah:</a:t>
            </a:r>
          </a:p>
        </p:txBody>
      </p:sp>
      <p:pic>
        <p:nvPicPr>
          <p:cNvPr id="7" name="Picture 6">
            <a:extLst>
              <a:ext uri="{FF2B5EF4-FFF2-40B4-BE49-F238E27FC236}">
                <a16:creationId xmlns:a16="http://schemas.microsoft.com/office/drawing/2014/main" id="{DE5ACD26-41C7-C867-29E4-CDBD6F7EFC8D}"/>
              </a:ext>
            </a:extLst>
          </p:cNvPr>
          <p:cNvPicPr>
            <a:picLocks noChangeAspect="1"/>
          </p:cNvPicPr>
          <p:nvPr/>
        </p:nvPicPr>
        <p:blipFill>
          <a:blip r:embed="rId10">
            <a:alphaModFix amt="70000"/>
          </a:blip>
          <a:stretch>
            <a:fillRect/>
          </a:stretch>
        </p:blipFill>
        <p:spPr>
          <a:xfrm>
            <a:off x="7305947" y="1054913"/>
            <a:ext cx="4748173" cy="4748173"/>
          </a:xfrm>
          <a:prstGeom prst="rect">
            <a:avLst/>
          </a:prstGeom>
        </p:spPr>
      </p:pic>
    </p:spTree>
    <p:extLst>
      <p:ext uri="{BB962C8B-B14F-4D97-AF65-F5344CB8AC3E}">
        <p14:creationId xmlns:p14="http://schemas.microsoft.com/office/powerpoint/2010/main" val="352726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F5B52056-26AD-4841-8A16-C1D9E3C099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29B78601-F415-4A48-AB86-2F6B81FA9136}"/>
              </a:ext>
            </a:extLst>
          </p:cNvPr>
          <p:cNvPicPr>
            <a:picLocks noGrp="1" noChangeAspect="1"/>
          </p:cNvPicPr>
          <p:nvPr>
            <p:ph sz="quarter" idx="13"/>
          </p:nvPr>
        </p:nvPicPr>
        <p:blipFill rotWithShape="1">
          <a:blip r:embed="rId5" cstate="email">
            <a:alphaModFix amt="5000"/>
            <a:extLst>
              <a:ext uri="{28A0092B-C50C-407E-A947-70E740481C1C}">
                <a14:useLocalDpi xmlns:a14="http://schemas.microsoft.com/office/drawing/2010/main"/>
              </a:ext>
            </a:extLst>
          </a:blip>
          <a:srcRect b="-2"/>
          <a:stretch/>
        </p:blipFill>
        <p:spPr>
          <a:xfrm>
            <a:off x="20" y="10"/>
            <a:ext cx="4024741" cy="6857990"/>
          </a:xfrm>
          <a:prstGeom prst="rect">
            <a:avLst/>
          </a:prstGeom>
        </p:spPr>
      </p:pic>
      <p:sp>
        <p:nvSpPr>
          <p:cNvPr id="30" name="Rectangle 2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074" name="Picture 2">
            <a:extLst>
              <a:ext uri="{FF2B5EF4-FFF2-40B4-BE49-F238E27FC236}">
                <a16:creationId xmlns:a16="http://schemas.microsoft.com/office/drawing/2014/main" id="{32145930-BEF5-2220-0507-CC22EC95F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739" y="604106"/>
            <a:ext cx="7788272" cy="50119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7AA71F8E-D21A-F033-745C-6944BA42CB04}"/>
              </a:ext>
            </a:extLst>
          </p:cNvPr>
          <p:cNvSpPr/>
          <p:nvPr/>
        </p:nvSpPr>
        <p:spPr>
          <a:xfrm>
            <a:off x="336317" y="401600"/>
            <a:ext cx="3352128" cy="1108674"/>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r>
              <a:rPr lang="en-US" b="1" i="0" dirty="0">
                <a:solidFill>
                  <a:schemeClr val="bg1"/>
                </a:solidFill>
              </a:rPr>
              <a:t>Exploratory Data Analysis</a:t>
            </a:r>
            <a:endParaRPr lang="en-US" dirty="0">
              <a:solidFill>
                <a:schemeClr val="bg1"/>
              </a:solidFill>
            </a:endParaRPr>
          </a:p>
          <a:p>
            <a:endParaRPr lang="en-ID" dirty="0"/>
          </a:p>
        </p:txBody>
      </p:sp>
      <p:sp>
        <p:nvSpPr>
          <p:cNvPr id="9" name="Rectangle: Rounded Corners 8">
            <a:extLst>
              <a:ext uri="{FF2B5EF4-FFF2-40B4-BE49-F238E27FC236}">
                <a16:creationId xmlns:a16="http://schemas.microsoft.com/office/drawing/2014/main" id="{DDCA922B-548E-5ADF-B691-F1E8CC5F67D3}"/>
              </a:ext>
            </a:extLst>
          </p:cNvPr>
          <p:cNvSpPr/>
          <p:nvPr/>
        </p:nvSpPr>
        <p:spPr>
          <a:xfrm>
            <a:off x="336317" y="1911864"/>
            <a:ext cx="3344988" cy="166818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algn="l"/>
            <a:r>
              <a:rPr lang="en-ID" sz="1200" b="0" i="0" dirty="0">
                <a:solidFill>
                  <a:schemeClr val="bg1"/>
                </a:solidFill>
                <a:effectLst/>
                <a:latin typeface="Söhne"/>
              </a:rPr>
              <a:t>Analisis Deskriptif  &amp; Esplorasi Visual memberikan insight </a:t>
            </a:r>
            <a:r>
              <a:rPr lang="en-ID" sz="1200" b="0" i="0" dirty="0" err="1">
                <a:solidFill>
                  <a:schemeClr val="bg1"/>
                </a:solidFill>
                <a:effectLst/>
                <a:latin typeface="Söhne"/>
              </a:rPr>
              <a:t>berikut</a:t>
            </a:r>
            <a:r>
              <a:rPr lang="en-ID" sz="1200" b="0" i="0" dirty="0">
                <a:solidFill>
                  <a:schemeClr val="bg1"/>
                </a:solidFill>
                <a:effectLst/>
                <a:latin typeface="Söhne"/>
              </a:rPr>
              <a:t>:</a:t>
            </a:r>
          </a:p>
          <a:p>
            <a:pPr algn="l"/>
            <a:endParaRPr lang="en-ID" sz="1200" b="0" i="0" dirty="0">
              <a:solidFill>
                <a:schemeClr val="bg1"/>
              </a:solidFill>
              <a:effectLst/>
              <a:latin typeface="Söhne"/>
            </a:endParaRPr>
          </a:p>
          <a:p>
            <a:pPr algn="l"/>
            <a:r>
              <a:rPr lang="en-ID" sz="1200" b="0" i="0" dirty="0">
                <a:solidFill>
                  <a:schemeClr val="bg1"/>
                </a:solidFill>
                <a:effectLst/>
                <a:latin typeface="Söhne"/>
              </a:rPr>
              <a:t>Distribusi Biaya Asuransi: Biaya asuransi memiliki distribusi miring ke kanan, menunjukkan bahwa sebagian besar individu memiliki biaya asuransi yang lebih rendah, dengan beberapa outlier yang memiliki biaya sangat tinggi.</a:t>
            </a:r>
            <a:endParaRPr lang="en-ID" dirty="0"/>
          </a:p>
        </p:txBody>
      </p:sp>
    </p:spTree>
    <p:extLst>
      <p:ext uri="{BB962C8B-B14F-4D97-AF65-F5344CB8AC3E}">
        <p14:creationId xmlns:p14="http://schemas.microsoft.com/office/powerpoint/2010/main" val="306903669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E03586-8184-4C49-8FA3-B20AB4AE10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18C37A7-4AB7-40E8-AFED-CECDD3C7E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5FC6BB-A55E-4545-8619-7F7F30CFA1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tf33443810_wac</Template>
  <TotalTime>0</TotalTime>
  <Words>2398</Words>
  <Application>Microsoft Office PowerPoint</Application>
  <PresentationFormat>Widescreen</PresentationFormat>
  <Paragraphs>336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Roboto</vt:lpstr>
      <vt:lpstr>Söhne</vt:lpstr>
      <vt:lpstr>Times New Roman</vt:lpstr>
      <vt:lpstr>Tw Cen MT</vt:lpstr>
      <vt:lpstr>Droplet</vt:lpstr>
      <vt:lpstr>Penentuan biaya asuransi berdasarkan profil klien</vt:lpstr>
      <vt:lpstr>Table of contents</vt:lpstr>
      <vt:lpstr>Latar Belakang  1. Dalam bisnis asuransi, ada beberapa poin yang perlu diperhatikan salah satunya adalah penentuan       premi,  manajemen risiko, dan personalisasi penawaran.</vt:lpstr>
      <vt:lpstr>Tujuan  1. Tujuan kita kali ini adalah untuk memprediksi berapa charges (biaya asuransi) berdasarkan variable        lain  seperti ; age, BMI, children, sex, smoker dan region.</vt:lpstr>
      <vt:lpstr>Data Understanding  insurance.csv berisi kolom antara lain :  age: Usia penerima asuransi.  bmi: Body Mass Index, memberikan pemahaman tubuh,  berat yang dianggap sehat atau tidak sehat berdasarkan tinggi.  children: Jumlah anak yang ditanggung oleh asuransi.  smoker: Apakah penerima asuransi perokok atau bukan.  region: Wilayah tempat tinggal penerima asuransi di AS  (northeast, southeast, southwest, northwest).  charges: Biaya asuransi kesehatan individu.</vt:lpstr>
      <vt:lpstr>Exploratory Data Analysis Beberapa langkah utama dalam analisis data; pembersihan data, visualisasi, analisis deskriptif, diagnostik, serta pemodelan prediktif. Berikut ini adalah ringkasan dari proses yang akan dilakukan: </vt:lpstr>
      <vt:lpstr>Langkah pertama, mari kita lakukan pemeriksaan untuk nilai yang hilang dan duplikat, serta melihat statistik deskriptif dari dataset ini. ​</vt:lpstr>
      <vt:lpstr>Setelah menghapus entri duplikat, dataset kini memiliki 1.337 baris, berkurang dari 1.338 baris awal.  Ini menunjukkan bahwa entri duplikat telah berhasil dihapus. Langkah berikutnya dalam analisis ini adalah: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2024-02-10T03:59:22Z</dcterms:created>
  <dcterms:modified xsi:type="dcterms:W3CDTF">2024-03-02T10:06:13Z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